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4" r:id="rId2"/>
    <p:sldId id="262" r:id="rId3"/>
    <p:sldId id="266" r:id="rId4"/>
    <p:sldId id="265" r:id="rId5"/>
    <p:sldId id="267" r:id="rId6"/>
  </p:sldIdLst>
  <p:sldSz cx="2879725" cy="6840538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7EE"/>
    <a:srgbClr val="FFDDB8"/>
    <a:srgbClr val="FF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68" y="52"/>
      </p:cViewPr>
      <p:guideLst>
        <p:guide orient="horz" pos="2155"/>
        <p:guide pos="9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35CEB-3164-4312-9B4D-D4887835419C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479925" y="849313"/>
            <a:ext cx="9667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1ECCC-26FE-4211-9849-9EE9B42F26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60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1ECCC-26FE-4211-9849-9EE9B42F262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15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1ECCC-26FE-4211-9849-9EE9B42F262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12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1ECCC-26FE-4211-9849-9EE9B42F262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12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1ECCC-26FE-4211-9849-9EE9B42F262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91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80" y="1119505"/>
            <a:ext cx="2447766" cy="2381521"/>
          </a:xfrm>
        </p:spPr>
        <p:txBody>
          <a:bodyPr anchor="b"/>
          <a:lstStyle>
            <a:lvl1pPr algn="ctr">
              <a:defRPr sz="188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966" y="3592866"/>
            <a:ext cx="2159794" cy="1651546"/>
          </a:xfrm>
        </p:spPr>
        <p:txBody>
          <a:bodyPr/>
          <a:lstStyle>
            <a:lvl1pPr marL="0" indent="0" algn="ctr">
              <a:buNone/>
              <a:defRPr sz="756"/>
            </a:lvl1pPr>
            <a:lvl2pPr marL="143972" indent="0" algn="ctr">
              <a:buNone/>
              <a:defRPr sz="630"/>
            </a:lvl2pPr>
            <a:lvl3pPr marL="287945" indent="0" algn="ctr">
              <a:buNone/>
              <a:defRPr sz="567"/>
            </a:lvl3pPr>
            <a:lvl4pPr marL="431917" indent="0" algn="ctr">
              <a:buNone/>
              <a:defRPr sz="504"/>
            </a:lvl4pPr>
            <a:lvl5pPr marL="575889" indent="0" algn="ctr">
              <a:buNone/>
              <a:defRPr sz="504"/>
            </a:lvl5pPr>
            <a:lvl6pPr marL="719861" indent="0" algn="ctr">
              <a:buNone/>
              <a:defRPr sz="504"/>
            </a:lvl6pPr>
            <a:lvl7pPr marL="863834" indent="0" algn="ctr">
              <a:buNone/>
              <a:defRPr sz="504"/>
            </a:lvl7pPr>
            <a:lvl8pPr marL="1007806" indent="0" algn="ctr">
              <a:buNone/>
              <a:defRPr sz="504"/>
            </a:lvl8pPr>
            <a:lvl9pPr marL="1151778" indent="0" algn="ctr">
              <a:buNone/>
              <a:defRPr sz="504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13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24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0803" y="364195"/>
            <a:ext cx="620941" cy="579704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981" y="364195"/>
            <a:ext cx="1826826" cy="579704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52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63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1" y="1705386"/>
            <a:ext cx="2483763" cy="2845473"/>
          </a:xfrm>
        </p:spPr>
        <p:txBody>
          <a:bodyPr anchor="b"/>
          <a:lstStyle>
            <a:lvl1pPr>
              <a:defRPr sz="1889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481" y="4577779"/>
            <a:ext cx="2483763" cy="1496367"/>
          </a:xfrm>
        </p:spPr>
        <p:txBody>
          <a:bodyPr/>
          <a:lstStyle>
            <a:lvl1pPr marL="0" indent="0">
              <a:buNone/>
              <a:defRPr sz="756">
                <a:solidFill>
                  <a:schemeClr val="tx1"/>
                </a:solidFill>
              </a:defRPr>
            </a:lvl1pPr>
            <a:lvl2pPr marL="1439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2pPr>
            <a:lvl3pPr marL="287945" indent="0">
              <a:buNone/>
              <a:defRPr sz="567">
                <a:solidFill>
                  <a:schemeClr val="tx1">
                    <a:tint val="75000"/>
                  </a:schemeClr>
                </a:solidFill>
              </a:defRPr>
            </a:lvl3pPr>
            <a:lvl4pPr marL="431917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4pPr>
            <a:lvl5pPr marL="575889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5pPr>
            <a:lvl6pPr marL="719861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6pPr>
            <a:lvl7pPr marL="863834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7pPr>
            <a:lvl8pPr marL="1007806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8pPr>
            <a:lvl9pPr marL="1151778" indent="0">
              <a:buNone/>
              <a:defRPr sz="5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846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81" y="1820976"/>
            <a:ext cx="1223883" cy="43402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861" y="1820976"/>
            <a:ext cx="1223883" cy="43402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50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364197"/>
            <a:ext cx="2483763" cy="132218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57" y="1676882"/>
            <a:ext cx="1218258" cy="821814"/>
          </a:xfrm>
        </p:spPr>
        <p:txBody>
          <a:bodyPr anchor="b"/>
          <a:lstStyle>
            <a:lvl1pPr marL="0" indent="0">
              <a:buNone/>
              <a:defRPr sz="756" b="1"/>
            </a:lvl1pPr>
            <a:lvl2pPr marL="143972" indent="0">
              <a:buNone/>
              <a:defRPr sz="630" b="1"/>
            </a:lvl2pPr>
            <a:lvl3pPr marL="287945" indent="0">
              <a:buNone/>
              <a:defRPr sz="567" b="1"/>
            </a:lvl3pPr>
            <a:lvl4pPr marL="431917" indent="0">
              <a:buNone/>
              <a:defRPr sz="504" b="1"/>
            </a:lvl4pPr>
            <a:lvl5pPr marL="575889" indent="0">
              <a:buNone/>
              <a:defRPr sz="504" b="1"/>
            </a:lvl5pPr>
            <a:lvl6pPr marL="719861" indent="0">
              <a:buNone/>
              <a:defRPr sz="504" b="1"/>
            </a:lvl6pPr>
            <a:lvl7pPr marL="863834" indent="0">
              <a:buNone/>
              <a:defRPr sz="504" b="1"/>
            </a:lvl7pPr>
            <a:lvl8pPr marL="1007806" indent="0">
              <a:buNone/>
              <a:defRPr sz="504" b="1"/>
            </a:lvl8pPr>
            <a:lvl9pPr marL="1151778" indent="0">
              <a:buNone/>
              <a:defRPr sz="50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57" y="2498697"/>
            <a:ext cx="1218258" cy="3675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7861" y="1676882"/>
            <a:ext cx="1224258" cy="821814"/>
          </a:xfrm>
        </p:spPr>
        <p:txBody>
          <a:bodyPr anchor="b"/>
          <a:lstStyle>
            <a:lvl1pPr marL="0" indent="0">
              <a:buNone/>
              <a:defRPr sz="756" b="1"/>
            </a:lvl1pPr>
            <a:lvl2pPr marL="143972" indent="0">
              <a:buNone/>
              <a:defRPr sz="630" b="1"/>
            </a:lvl2pPr>
            <a:lvl3pPr marL="287945" indent="0">
              <a:buNone/>
              <a:defRPr sz="567" b="1"/>
            </a:lvl3pPr>
            <a:lvl4pPr marL="431917" indent="0">
              <a:buNone/>
              <a:defRPr sz="504" b="1"/>
            </a:lvl4pPr>
            <a:lvl5pPr marL="575889" indent="0">
              <a:buNone/>
              <a:defRPr sz="504" b="1"/>
            </a:lvl5pPr>
            <a:lvl6pPr marL="719861" indent="0">
              <a:buNone/>
              <a:defRPr sz="504" b="1"/>
            </a:lvl6pPr>
            <a:lvl7pPr marL="863834" indent="0">
              <a:buNone/>
              <a:defRPr sz="504" b="1"/>
            </a:lvl7pPr>
            <a:lvl8pPr marL="1007806" indent="0">
              <a:buNone/>
              <a:defRPr sz="504" b="1"/>
            </a:lvl8pPr>
            <a:lvl9pPr marL="1151778" indent="0">
              <a:buNone/>
              <a:defRPr sz="504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7861" y="2498697"/>
            <a:ext cx="1224258" cy="367520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63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78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19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456036"/>
            <a:ext cx="928786" cy="1596126"/>
          </a:xfrm>
        </p:spPr>
        <p:txBody>
          <a:bodyPr anchor="b"/>
          <a:lstStyle>
            <a:lvl1pPr>
              <a:defRPr sz="1008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258" y="984912"/>
            <a:ext cx="1457861" cy="4861216"/>
          </a:xfrm>
        </p:spPr>
        <p:txBody>
          <a:bodyPr/>
          <a:lstStyle>
            <a:lvl1pPr>
              <a:defRPr sz="1008"/>
            </a:lvl1pPr>
            <a:lvl2pPr>
              <a:defRPr sz="882"/>
            </a:lvl2pPr>
            <a:lvl3pPr>
              <a:defRPr sz="756"/>
            </a:lvl3pPr>
            <a:lvl4pPr>
              <a:defRPr sz="630"/>
            </a:lvl4pPr>
            <a:lvl5pPr>
              <a:defRPr sz="630"/>
            </a:lvl5pPr>
            <a:lvl6pPr>
              <a:defRPr sz="630"/>
            </a:lvl6pPr>
            <a:lvl7pPr>
              <a:defRPr sz="630"/>
            </a:lvl7pPr>
            <a:lvl8pPr>
              <a:defRPr sz="630"/>
            </a:lvl8pPr>
            <a:lvl9pPr>
              <a:defRPr sz="63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56" y="2052161"/>
            <a:ext cx="928786" cy="3801883"/>
          </a:xfrm>
        </p:spPr>
        <p:txBody>
          <a:bodyPr/>
          <a:lstStyle>
            <a:lvl1pPr marL="0" indent="0">
              <a:buNone/>
              <a:defRPr sz="504"/>
            </a:lvl1pPr>
            <a:lvl2pPr marL="143972" indent="0">
              <a:buNone/>
              <a:defRPr sz="441"/>
            </a:lvl2pPr>
            <a:lvl3pPr marL="287945" indent="0">
              <a:buNone/>
              <a:defRPr sz="378"/>
            </a:lvl3pPr>
            <a:lvl4pPr marL="431917" indent="0">
              <a:buNone/>
              <a:defRPr sz="315"/>
            </a:lvl4pPr>
            <a:lvl5pPr marL="575889" indent="0">
              <a:buNone/>
              <a:defRPr sz="315"/>
            </a:lvl5pPr>
            <a:lvl6pPr marL="719861" indent="0">
              <a:buNone/>
              <a:defRPr sz="315"/>
            </a:lvl6pPr>
            <a:lvl7pPr marL="863834" indent="0">
              <a:buNone/>
              <a:defRPr sz="315"/>
            </a:lvl7pPr>
            <a:lvl8pPr marL="1007806" indent="0">
              <a:buNone/>
              <a:defRPr sz="315"/>
            </a:lvl8pPr>
            <a:lvl9pPr marL="1151778" indent="0">
              <a:buNone/>
              <a:defRPr sz="31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2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6" y="456036"/>
            <a:ext cx="928786" cy="1596126"/>
          </a:xfrm>
        </p:spPr>
        <p:txBody>
          <a:bodyPr anchor="b"/>
          <a:lstStyle>
            <a:lvl1pPr>
              <a:defRPr sz="1008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258" y="984912"/>
            <a:ext cx="1457861" cy="4861216"/>
          </a:xfrm>
        </p:spPr>
        <p:txBody>
          <a:bodyPr anchor="t"/>
          <a:lstStyle>
            <a:lvl1pPr marL="0" indent="0">
              <a:buNone/>
              <a:defRPr sz="1008"/>
            </a:lvl1pPr>
            <a:lvl2pPr marL="143972" indent="0">
              <a:buNone/>
              <a:defRPr sz="882"/>
            </a:lvl2pPr>
            <a:lvl3pPr marL="287945" indent="0">
              <a:buNone/>
              <a:defRPr sz="756"/>
            </a:lvl3pPr>
            <a:lvl4pPr marL="431917" indent="0">
              <a:buNone/>
              <a:defRPr sz="630"/>
            </a:lvl4pPr>
            <a:lvl5pPr marL="575889" indent="0">
              <a:buNone/>
              <a:defRPr sz="630"/>
            </a:lvl5pPr>
            <a:lvl6pPr marL="719861" indent="0">
              <a:buNone/>
              <a:defRPr sz="630"/>
            </a:lvl6pPr>
            <a:lvl7pPr marL="863834" indent="0">
              <a:buNone/>
              <a:defRPr sz="630"/>
            </a:lvl7pPr>
            <a:lvl8pPr marL="1007806" indent="0">
              <a:buNone/>
              <a:defRPr sz="630"/>
            </a:lvl8pPr>
            <a:lvl9pPr marL="1151778" indent="0">
              <a:buNone/>
              <a:defRPr sz="63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56" y="2052161"/>
            <a:ext cx="928786" cy="3801883"/>
          </a:xfrm>
        </p:spPr>
        <p:txBody>
          <a:bodyPr/>
          <a:lstStyle>
            <a:lvl1pPr marL="0" indent="0">
              <a:buNone/>
              <a:defRPr sz="504"/>
            </a:lvl1pPr>
            <a:lvl2pPr marL="143972" indent="0">
              <a:buNone/>
              <a:defRPr sz="441"/>
            </a:lvl2pPr>
            <a:lvl3pPr marL="287945" indent="0">
              <a:buNone/>
              <a:defRPr sz="378"/>
            </a:lvl3pPr>
            <a:lvl4pPr marL="431917" indent="0">
              <a:buNone/>
              <a:defRPr sz="315"/>
            </a:lvl4pPr>
            <a:lvl5pPr marL="575889" indent="0">
              <a:buNone/>
              <a:defRPr sz="315"/>
            </a:lvl5pPr>
            <a:lvl6pPr marL="719861" indent="0">
              <a:buNone/>
              <a:defRPr sz="315"/>
            </a:lvl6pPr>
            <a:lvl7pPr marL="863834" indent="0">
              <a:buNone/>
              <a:defRPr sz="315"/>
            </a:lvl7pPr>
            <a:lvl8pPr marL="1007806" indent="0">
              <a:buNone/>
              <a:defRPr sz="315"/>
            </a:lvl8pPr>
            <a:lvl9pPr marL="1151778" indent="0">
              <a:buNone/>
              <a:defRPr sz="315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53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81" y="364197"/>
            <a:ext cx="2483763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81" y="1820976"/>
            <a:ext cx="2483763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981" y="6340167"/>
            <a:ext cx="64793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C59C-0F26-4101-B7BB-05C9B5820C27}" type="datetimeFigureOut">
              <a:rPr lang="sv-SE" smtClean="0"/>
              <a:t>2023-05-24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39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3806" y="6340167"/>
            <a:ext cx="64793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4D1C-F750-4D3D-8218-C056095A27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81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7945" rtl="0" eaLnBrk="1" latinLnBrk="0" hangingPunct="1">
        <a:lnSpc>
          <a:spcPct val="90000"/>
        </a:lnSpc>
        <a:spcBef>
          <a:spcPct val="0"/>
        </a:spcBef>
        <a:buNone/>
        <a:defRPr sz="13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86" indent="-71986" algn="l" defTabSz="287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882" kern="1200">
          <a:solidFill>
            <a:schemeClr val="tx1"/>
          </a:solidFill>
          <a:latin typeface="+mn-lt"/>
          <a:ea typeface="+mn-ea"/>
          <a:cs typeface="+mn-cs"/>
        </a:defRPr>
      </a:lvl1pPr>
      <a:lvl2pPr marL="215958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2pPr>
      <a:lvl3pPr marL="359931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503903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4pPr>
      <a:lvl5pPr marL="647875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5pPr>
      <a:lvl6pPr marL="791848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6pPr>
      <a:lvl7pPr marL="935820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7pPr>
      <a:lvl8pPr marL="1079792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8pPr>
      <a:lvl9pPr marL="1223764" indent="-71986" algn="l" defTabSz="287945" rtl="0" eaLnBrk="1" latinLnBrk="0" hangingPunct="1">
        <a:lnSpc>
          <a:spcPct val="90000"/>
        </a:lnSpc>
        <a:spcBef>
          <a:spcPts val="157"/>
        </a:spcBef>
        <a:buFont typeface="Arial" panose="020B0604020202020204" pitchFamily="34" charset="0"/>
        <a:buChar char="•"/>
        <a:defRPr sz="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1pPr>
      <a:lvl2pPr marL="143972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2pPr>
      <a:lvl3pPr marL="287945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3pPr>
      <a:lvl4pPr marL="431917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4pPr>
      <a:lvl5pPr marL="575889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5pPr>
      <a:lvl6pPr marL="719861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6pPr>
      <a:lvl7pPr marL="863834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7pPr>
      <a:lvl8pPr marL="1007806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8pPr>
      <a:lvl9pPr marL="1151778" algn="l" defTabSz="287945" rtl="0" eaLnBrk="1" latinLnBrk="0" hangingPunct="1">
        <a:defRPr sz="5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5.jpe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12" Type="http://schemas.openxmlformats.org/officeDocument/2006/relationships/image" Target="../media/image10.jpg"/><Relationship Id="rId17" Type="http://schemas.openxmlformats.org/officeDocument/2006/relationships/image" Target="../media/image14.jpeg"/><Relationship Id="rId2" Type="http://schemas.openxmlformats.org/officeDocument/2006/relationships/image" Target="../media/image1.jp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fif"/><Relationship Id="rId5" Type="http://schemas.openxmlformats.org/officeDocument/2006/relationships/image" Target="../media/image4.jpg"/><Relationship Id="rId15" Type="http://schemas.microsoft.com/office/2007/relationships/hdphoto" Target="../media/hdphoto2.wdp"/><Relationship Id="rId10" Type="http://schemas.openxmlformats.org/officeDocument/2006/relationships/image" Target="../media/image8.jpg"/><Relationship Id="rId4" Type="http://schemas.openxmlformats.org/officeDocument/2006/relationships/image" Target="../media/image3.jpg"/><Relationship Id="rId9" Type="http://schemas.openxmlformats.org/officeDocument/2006/relationships/image" Target="../media/image7.jfi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18" Type="http://schemas.openxmlformats.org/officeDocument/2006/relationships/image" Target="../media/image30.jpeg"/><Relationship Id="rId3" Type="http://schemas.openxmlformats.org/officeDocument/2006/relationships/image" Target="../media/image16.jpeg"/><Relationship Id="rId21" Type="http://schemas.openxmlformats.org/officeDocument/2006/relationships/image" Target="../media/image33.jpe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jp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jpeg"/><Relationship Id="rId23" Type="http://schemas.openxmlformats.org/officeDocument/2006/relationships/image" Target="../media/image35.jpeg"/><Relationship Id="rId10" Type="http://schemas.openxmlformats.org/officeDocument/2006/relationships/image" Target="../media/image22.jpg"/><Relationship Id="rId19" Type="http://schemas.openxmlformats.org/officeDocument/2006/relationships/image" Target="../media/image31.jpeg"/><Relationship Id="rId4" Type="http://schemas.openxmlformats.org/officeDocument/2006/relationships/image" Target="../media/image7.jfif"/><Relationship Id="rId9" Type="http://schemas.openxmlformats.org/officeDocument/2006/relationships/image" Target="../media/image21.jpg"/><Relationship Id="rId14" Type="http://schemas.openxmlformats.org/officeDocument/2006/relationships/image" Target="../media/image26.jpg"/><Relationship Id="rId2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9.jp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9.jfif"/><Relationship Id="rId10" Type="http://schemas.openxmlformats.org/officeDocument/2006/relationships/image" Target="../media/image41.jpg"/><Relationship Id="rId4" Type="http://schemas.openxmlformats.org/officeDocument/2006/relationships/image" Target="../media/image37.jfif"/><Relationship Id="rId9" Type="http://schemas.openxmlformats.org/officeDocument/2006/relationships/image" Target="../media/image40.jpeg"/><Relationship Id="rId1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17.jpg"/><Relationship Id="rId3" Type="http://schemas.openxmlformats.org/officeDocument/2006/relationships/image" Target="../media/image30.jpeg"/><Relationship Id="rId7" Type="http://schemas.openxmlformats.org/officeDocument/2006/relationships/image" Target="../media/image45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47.jpeg"/><Relationship Id="rId5" Type="http://schemas.openxmlformats.org/officeDocument/2006/relationships/image" Target="../media/image5.png"/><Relationship Id="rId15" Type="http://schemas.openxmlformats.org/officeDocument/2006/relationships/image" Target="../media/image49.jpeg"/><Relationship Id="rId10" Type="http://schemas.microsoft.com/office/2007/relationships/hdphoto" Target="../media/hdphoto2.wdp"/><Relationship Id="rId4" Type="http://schemas.openxmlformats.org/officeDocument/2006/relationships/image" Target="../media/image44.jpeg"/><Relationship Id="rId9" Type="http://schemas.openxmlformats.org/officeDocument/2006/relationships/image" Target="../media/image12.png"/><Relationship Id="rId1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8.jpeg"/><Relationship Id="rId3" Type="http://schemas.openxmlformats.org/officeDocument/2006/relationships/image" Target="../media/image51.jpeg"/><Relationship Id="rId7" Type="http://schemas.openxmlformats.org/officeDocument/2006/relationships/image" Target="../media/image11.jp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image" Target="../media/image57.jpeg"/><Relationship Id="rId5" Type="http://schemas.openxmlformats.org/officeDocument/2006/relationships/image" Target="../media/image53.jpeg"/><Relationship Id="rId10" Type="http://schemas.openxmlformats.org/officeDocument/2006/relationships/image" Target="../media/image7.jfif"/><Relationship Id="rId4" Type="http://schemas.openxmlformats.org/officeDocument/2006/relationships/image" Target="../media/image52.jpeg"/><Relationship Id="rId9" Type="http://schemas.openxmlformats.org/officeDocument/2006/relationships/image" Target="../media/image56.jpeg"/><Relationship Id="rId1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Bildobjekt 61" descr="En bild som visar tatuering&#10;&#10;Automatiskt genererad beskrivning">
            <a:extLst>
              <a:ext uri="{FF2B5EF4-FFF2-40B4-BE49-F238E27FC236}">
                <a16:creationId xmlns:a16="http://schemas.microsoft.com/office/drawing/2014/main" id="{88BBB70E-B3BB-4D17-BE73-0D6FEA7D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86" y="6225566"/>
            <a:ext cx="720000" cy="540000"/>
          </a:xfrm>
          <a:prstGeom prst="rect">
            <a:avLst/>
          </a:prstGeom>
        </p:spPr>
      </p:pic>
      <p:pic>
        <p:nvPicPr>
          <p:cNvPr id="54" name="Bildobjekt 53" descr="En bild som visar inomhus, vägg, person&#10;&#10;Automatiskt genererad beskrivning">
            <a:extLst>
              <a:ext uri="{FF2B5EF4-FFF2-40B4-BE49-F238E27FC236}">
                <a16:creationId xmlns:a16="http://schemas.microsoft.com/office/drawing/2014/main" id="{94A57583-4756-4849-9ABA-9B58C12CC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54" y="3883784"/>
            <a:ext cx="720000" cy="540000"/>
          </a:xfrm>
          <a:prstGeom prst="rect">
            <a:avLst/>
          </a:prstGeom>
        </p:spPr>
      </p:pic>
      <p:pic>
        <p:nvPicPr>
          <p:cNvPr id="52" name="Bildobjekt 51" descr="En bild som visar person, kalsonger&#10;&#10;Automatiskt genererad beskrivning">
            <a:extLst>
              <a:ext uri="{FF2B5EF4-FFF2-40B4-BE49-F238E27FC236}">
                <a16:creationId xmlns:a16="http://schemas.microsoft.com/office/drawing/2014/main" id="{B2441C5E-5CF4-41C6-A5DC-5807660D91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" y="3883784"/>
            <a:ext cx="720000" cy="540000"/>
          </a:xfrm>
          <a:prstGeom prst="rect">
            <a:avLst/>
          </a:prstGeom>
        </p:spPr>
      </p:pic>
      <p:pic>
        <p:nvPicPr>
          <p:cNvPr id="40" name="Bildobjekt 39" descr="En bild som visar person, nära&#10;&#10;Automatiskt genererad beskrivning">
            <a:extLst>
              <a:ext uri="{FF2B5EF4-FFF2-40B4-BE49-F238E27FC236}">
                <a16:creationId xmlns:a16="http://schemas.microsoft.com/office/drawing/2014/main" id="{54E63AF6-A47E-45B5-B7B4-E44FF4794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" y="3348778"/>
            <a:ext cx="720000" cy="540000"/>
          </a:xfrm>
          <a:prstGeom prst="rect">
            <a:avLst/>
          </a:prstGeom>
        </p:spPr>
      </p:pic>
      <p:pic>
        <p:nvPicPr>
          <p:cNvPr id="38" name="Bildobjekt 37" descr="En bild som visar person, nära&#10;&#10;Automatiskt genererad beskrivning">
            <a:extLst>
              <a:ext uri="{FF2B5EF4-FFF2-40B4-BE49-F238E27FC236}">
                <a16:creationId xmlns:a16="http://schemas.microsoft.com/office/drawing/2014/main" id="{ECCD65F3-E815-40BD-8BC3-5E349EA0F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31" y="3348335"/>
            <a:ext cx="720000" cy="540000"/>
          </a:xfrm>
          <a:prstGeom prst="rect">
            <a:avLst/>
          </a:prstGeom>
        </p:spPr>
      </p:pic>
      <p:pic>
        <p:nvPicPr>
          <p:cNvPr id="10" name="Bildobjekt 9" descr="En bild som visar person, person, har på sig, gammal&#10;&#10;Automatiskt genererad beskrivning">
            <a:extLst>
              <a:ext uri="{FF2B5EF4-FFF2-40B4-BE49-F238E27FC236}">
                <a16:creationId xmlns:a16="http://schemas.microsoft.com/office/drawing/2014/main" id="{EFDF36C1-8F55-4A12-827E-2ED7F3A763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" y="1555505"/>
            <a:ext cx="720000" cy="540000"/>
          </a:xfrm>
          <a:prstGeom prst="rect">
            <a:avLst/>
          </a:prstGeom>
          <a:ln w="19050">
            <a:noFill/>
          </a:ln>
        </p:spPr>
      </p:pic>
      <p:pic>
        <p:nvPicPr>
          <p:cNvPr id="12" name="Bildobjekt 11" descr="En bild som visar person, nära&#10;&#10;Automatiskt genererad beskrivning">
            <a:extLst>
              <a:ext uri="{FF2B5EF4-FFF2-40B4-BE49-F238E27FC236}">
                <a16:creationId xmlns:a16="http://schemas.microsoft.com/office/drawing/2014/main" id="{D432509E-2085-4182-9A44-5D4858B023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59" y="1560621"/>
            <a:ext cx="721503" cy="540000"/>
          </a:xfrm>
          <a:prstGeom prst="rect">
            <a:avLst/>
          </a:prstGeom>
          <a:ln w="19050">
            <a:noFill/>
          </a:ln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F799AA2-37E3-4F30-8630-631A8751AA6D}"/>
              </a:ext>
            </a:extLst>
          </p:cNvPr>
          <p:cNvSpPr txBox="1"/>
          <p:nvPr/>
        </p:nvSpPr>
        <p:spPr>
          <a:xfrm>
            <a:off x="816655" y="1563638"/>
            <a:ext cx="686931" cy="323165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Symmetrisk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pic>
        <p:nvPicPr>
          <p:cNvPr id="25" name="Bildobjekt 24" descr="En bild som visar inomhus, skodon, byxor&#10;&#10;Automatiskt genererad beskrivning">
            <a:extLst>
              <a:ext uri="{FF2B5EF4-FFF2-40B4-BE49-F238E27FC236}">
                <a16:creationId xmlns:a16="http://schemas.microsoft.com/office/drawing/2014/main" id="{A4A30E42-28F8-4E21-B52B-B2B73E806C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60" y="2098133"/>
            <a:ext cx="720000" cy="540000"/>
          </a:xfrm>
          <a:prstGeom prst="rect">
            <a:avLst/>
          </a:prstGeom>
          <a:ln w="19050">
            <a:noFill/>
          </a:ln>
        </p:spPr>
      </p:pic>
      <p:pic>
        <p:nvPicPr>
          <p:cNvPr id="23" name="Bildobjekt 22" descr="En bild som visar tatuering, inomhus, skål&#10;&#10;Automatiskt genererad beskrivning">
            <a:extLst>
              <a:ext uri="{FF2B5EF4-FFF2-40B4-BE49-F238E27FC236}">
                <a16:creationId xmlns:a16="http://schemas.microsoft.com/office/drawing/2014/main" id="{4D64E285-C5CD-4448-8CA1-6C78216971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" y="2092038"/>
            <a:ext cx="721503" cy="540000"/>
          </a:xfrm>
          <a:prstGeom prst="rect">
            <a:avLst/>
          </a:prstGeom>
          <a:ln w="19050">
            <a:noFill/>
          </a:ln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DB2D9EFE-0726-42EE-B205-A8423CD6197C}"/>
              </a:ext>
            </a:extLst>
          </p:cNvPr>
          <p:cNvSpPr txBox="1"/>
          <p:nvPr/>
        </p:nvSpPr>
        <p:spPr>
          <a:xfrm>
            <a:off x="816655" y="2100621"/>
            <a:ext cx="653017" cy="430887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Lokaliserat</a:t>
            </a:r>
            <a:r>
              <a:rPr lang="sv-SE" sz="700" dirty="0">
                <a:latin typeface="Avenir Book" panose="02000503020000020003" pitchFamily="2" charset="0"/>
              </a:rPr>
              <a:t> Avskilt område tex armhåla</a:t>
            </a:r>
          </a:p>
          <a:p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2DF178DE-3969-4F5F-B57F-97E88030DDE0}"/>
              </a:ext>
            </a:extLst>
          </p:cNvPr>
          <p:cNvSpPr txBox="1"/>
          <p:nvPr/>
        </p:nvSpPr>
        <p:spPr>
          <a:xfrm>
            <a:off x="815852" y="3351490"/>
            <a:ext cx="649355" cy="538609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Hyper-pigmentering</a:t>
            </a:r>
            <a:r>
              <a:rPr lang="sv-SE" sz="700" i="1" dirty="0">
                <a:latin typeface="Avenir Book" panose="02000503020000020003" pitchFamily="2" charset="0"/>
              </a:rPr>
              <a:t> </a:t>
            </a:r>
            <a:r>
              <a:rPr lang="sv-SE" sz="700" dirty="0">
                <a:latin typeface="Avenir Book" panose="02000503020000020003" pitchFamily="2" charset="0"/>
              </a:rPr>
              <a:t>Mörkare hud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än normalt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pic>
        <p:nvPicPr>
          <p:cNvPr id="44" name="Bildobjekt 43" descr="En bild som visar banan, inomhus, nära, grönsaker&#10;&#10;Automatiskt genererad beskrivning">
            <a:extLst>
              <a:ext uri="{FF2B5EF4-FFF2-40B4-BE49-F238E27FC236}">
                <a16:creationId xmlns:a16="http://schemas.microsoft.com/office/drawing/2014/main" id="{F63BE9AA-A88F-4EAC-BD32-23B0E2F403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" y="5500597"/>
            <a:ext cx="720000" cy="540000"/>
          </a:xfrm>
          <a:prstGeom prst="rect">
            <a:avLst/>
          </a:prstGeom>
        </p:spPr>
      </p:pic>
      <p:sp>
        <p:nvSpPr>
          <p:cNvPr id="32" name="textruta 31">
            <a:extLst>
              <a:ext uri="{FF2B5EF4-FFF2-40B4-BE49-F238E27FC236}">
                <a16:creationId xmlns:a16="http://schemas.microsoft.com/office/drawing/2014/main" id="{247DA835-5719-4B82-8799-3FA765CF315C}"/>
              </a:ext>
            </a:extLst>
          </p:cNvPr>
          <p:cNvSpPr txBox="1"/>
          <p:nvPr/>
        </p:nvSpPr>
        <p:spPr>
          <a:xfrm>
            <a:off x="2149840" y="1551417"/>
            <a:ext cx="686931" cy="323165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Asymmetrisk</a:t>
            </a:r>
            <a:endParaRPr lang="sv-SE" sz="700" b="1" dirty="0">
              <a:latin typeface="Avenir Book" panose="02000503020000020003" pitchFamily="2" charset="0"/>
            </a:endParaRP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  <a:p>
            <a:pPr algn="r"/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904B1EEA-FD85-475A-BD16-6E93104902F0}"/>
              </a:ext>
            </a:extLst>
          </p:cNvPr>
          <p:cNvSpPr txBox="1"/>
          <p:nvPr/>
        </p:nvSpPr>
        <p:spPr>
          <a:xfrm>
            <a:off x="2149840" y="2104335"/>
            <a:ext cx="686931" cy="430887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Generaliserat</a:t>
            </a:r>
            <a:r>
              <a:rPr lang="sv-SE" sz="700" dirty="0">
                <a:latin typeface="Avenir Book" panose="02000503020000020003" pitchFamily="2" charset="0"/>
              </a:rPr>
              <a:t>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Över hela kroppsytan</a:t>
            </a:r>
          </a:p>
          <a:p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04F1FD8B-EED5-42E8-99F6-6DB17C78287E}"/>
              </a:ext>
            </a:extLst>
          </p:cNvPr>
          <p:cNvSpPr txBox="1"/>
          <p:nvPr/>
        </p:nvSpPr>
        <p:spPr>
          <a:xfrm>
            <a:off x="2153801" y="3349242"/>
            <a:ext cx="686931" cy="538609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Hypo</a:t>
            </a:r>
            <a:r>
              <a:rPr lang="sv-SE" sz="700" b="1" i="1" dirty="0">
                <a:latin typeface="Avenir Book" panose="02000503020000020003" pitchFamily="2" charset="0"/>
              </a:rPr>
              <a:t>-</a:t>
            </a:r>
          </a:p>
          <a:p>
            <a:r>
              <a:rPr lang="sv-SE" sz="700" b="1" i="1" dirty="0">
                <a:latin typeface="Avenir Book" panose="02000503020000020003" pitchFamily="2" charset="0"/>
              </a:rPr>
              <a:t>pigmentering </a:t>
            </a:r>
            <a:r>
              <a:rPr lang="sv-SE" sz="700" dirty="0">
                <a:latin typeface="Avenir Book" panose="02000503020000020003" pitchFamily="2" charset="0"/>
              </a:rPr>
              <a:t>Ljusare hud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än normalt</a:t>
            </a:r>
          </a:p>
          <a:p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220ABB91-D48D-49D2-BD81-D1E6FCE6738D}"/>
              </a:ext>
            </a:extLst>
          </p:cNvPr>
          <p:cNvSpPr txBox="1"/>
          <p:nvPr/>
        </p:nvSpPr>
        <p:spPr>
          <a:xfrm>
            <a:off x="815851" y="3881156"/>
            <a:ext cx="649355" cy="323165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Erythem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Diffus rodnad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1E910447-E5B2-4E12-AC16-BC1DABFDD97A}"/>
              </a:ext>
            </a:extLst>
          </p:cNvPr>
          <p:cNvSpPr txBox="1"/>
          <p:nvPr/>
        </p:nvSpPr>
        <p:spPr>
          <a:xfrm>
            <a:off x="2149840" y="3887280"/>
            <a:ext cx="649355" cy="430887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Exantem</a:t>
            </a:r>
            <a:r>
              <a:rPr lang="sv-SE" sz="700" i="1" dirty="0">
                <a:latin typeface="Avenir Book" panose="02000503020000020003" pitchFamily="2" charset="0"/>
              </a:rPr>
              <a:t> </a:t>
            </a:r>
            <a:r>
              <a:rPr lang="sv-SE" sz="700" dirty="0">
                <a:latin typeface="Avenir Book" panose="02000503020000020003" pitchFamily="2" charset="0"/>
              </a:rPr>
              <a:t>Rodnad som täcker ett större område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0D89E494-CA23-4C8E-8AF2-AED61CDCF500}"/>
              </a:ext>
            </a:extLst>
          </p:cNvPr>
          <p:cNvSpPr txBox="1"/>
          <p:nvPr/>
        </p:nvSpPr>
        <p:spPr>
          <a:xfrm>
            <a:off x="813981" y="5517190"/>
            <a:ext cx="1985214" cy="323165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Purpura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Röd/lila färg pga. Blödning från små kärl.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Bleknar inte vid hårt tryck med </a:t>
            </a:r>
            <a:r>
              <a:rPr lang="sv-SE" sz="700" dirty="0" err="1">
                <a:latin typeface="Avenir Book" panose="02000503020000020003" pitchFamily="2" charset="0"/>
              </a:rPr>
              <a:t>objektsglas</a:t>
            </a:r>
            <a:r>
              <a:rPr lang="sv-SE" sz="700" dirty="0">
                <a:latin typeface="Avenir Book" panose="02000503020000020003" pitchFamily="2" charset="0"/>
              </a:rPr>
              <a:t>.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FEAC9BA2-BDB6-4230-B877-521E37E70718}"/>
              </a:ext>
            </a:extLst>
          </p:cNvPr>
          <p:cNvSpPr txBox="1"/>
          <p:nvPr/>
        </p:nvSpPr>
        <p:spPr>
          <a:xfrm>
            <a:off x="2222760" y="6224072"/>
            <a:ext cx="649355" cy="215444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Diffus</a:t>
            </a:r>
            <a:endParaRPr lang="sv-SE" sz="700" b="1" dirty="0">
              <a:latin typeface="Avenir Book" panose="02000503020000020003" pitchFamily="2" charset="0"/>
            </a:endParaRPr>
          </a:p>
          <a:p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5C2A9994-E68E-48E8-9028-8C7CA9A6AB41}"/>
              </a:ext>
            </a:extLst>
          </p:cNvPr>
          <p:cNvSpPr txBox="1"/>
          <p:nvPr/>
        </p:nvSpPr>
        <p:spPr>
          <a:xfrm>
            <a:off x="815851" y="6225566"/>
            <a:ext cx="649355" cy="107722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Skarp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6159C540-B111-47FB-9F00-8535273089CF}"/>
              </a:ext>
            </a:extLst>
          </p:cNvPr>
          <p:cNvSpPr txBox="1"/>
          <p:nvPr/>
        </p:nvSpPr>
        <p:spPr>
          <a:xfrm>
            <a:off x="815853" y="2639366"/>
            <a:ext cx="649355" cy="215444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Annulär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Ringliknande</a:t>
            </a:r>
          </a:p>
        </p:txBody>
      </p:sp>
      <p:pic>
        <p:nvPicPr>
          <p:cNvPr id="6" name="Bildobjekt 5" descr="En bild som visar tatuering&#10;&#10;Automatiskt genererad beskrivning">
            <a:extLst>
              <a:ext uri="{FF2B5EF4-FFF2-40B4-BE49-F238E27FC236}">
                <a16:creationId xmlns:a16="http://schemas.microsoft.com/office/drawing/2014/main" id="{976D50F6-2659-43B3-9929-6E1EB7657407}"/>
              </a:ext>
            </a:extLst>
          </p:cNvPr>
          <p:cNvPicPr>
            <a:picLocks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/>
          <a:stretch/>
        </p:blipFill>
        <p:spPr>
          <a:xfrm>
            <a:off x="96655" y="2630954"/>
            <a:ext cx="720000" cy="540000"/>
          </a:xfrm>
          <a:prstGeom prst="rect">
            <a:avLst/>
          </a:prstGeom>
        </p:spPr>
      </p:pic>
      <p:pic>
        <p:nvPicPr>
          <p:cNvPr id="17" name="Bildobjekt 16" descr="En bild som visar mat, bröd, efterrätt&#10;&#10;Automatiskt genererad beskrivning">
            <a:extLst>
              <a:ext uri="{FF2B5EF4-FFF2-40B4-BE49-F238E27FC236}">
                <a16:creationId xmlns:a16="http://schemas.microsoft.com/office/drawing/2014/main" id="{B5666CEF-2D66-4340-B41D-4274C35DCC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" y="6225566"/>
            <a:ext cx="720000" cy="540000"/>
          </a:xfrm>
          <a:prstGeom prst="rect">
            <a:avLst/>
          </a:prstGeom>
        </p:spPr>
      </p:pic>
      <p:pic>
        <p:nvPicPr>
          <p:cNvPr id="5" name="Bildobjekt 4" descr="En bild som visar däggdjur, orange, nära, häst&#10;&#10;Automatiskt genererad beskrivning">
            <a:extLst>
              <a:ext uri="{FF2B5EF4-FFF2-40B4-BE49-F238E27FC236}">
                <a16:creationId xmlns:a16="http://schemas.microsoft.com/office/drawing/2014/main" id="{BD8103E0-671C-F740-A73C-9BD44DFC51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9" y="4420717"/>
            <a:ext cx="720000" cy="540000"/>
          </a:xfrm>
          <a:prstGeom prst="rect">
            <a:avLst/>
          </a:prstGeom>
        </p:spPr>
      </p:pic>
      <p:pic>
        <p:nvPicPr>
          <p:cNvPr id="11" name="Bildobjekt 10" descr="En bild som visar tatuering&#10;&#10;Automatiskt genererad beskrivning">
            <a:extLst>
              <a:ext uri="{FF2B5EF4-FFF2-40B4-BE49-F238E27FC236}">
                <a16:creationId xmlns:a16="http://schemas.microsoft.com/office/drawing/2014/main" id="{0118F514-E2BC-F84E-B983-3CDE17BCAC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5" y="2637964"/>
            <a:ext cx="720000" cy="540000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354DB26D-86D6-C4D3-B8C9-61FA5EAC60FF}"/>
              </a:ext>
            </a:extLst>
          </p:cNvPr>
          <p:cNvSpPr txBox="1">
            <a:spLocks/>
          </p:cNvSpPr>
          <p:nvPr/>
        </p:nvSpPr>
        <p:spPr>
          <a:xfrm>
            <a:off x="0" y="-3028"/>
            <a:ext cx="2879726" cy="540000"/>
          </a:xfrm>
          <a:prstGeom prst="rect">
            <a:avLst/>
          </a:prstGeom>
          <a:solidFill>
            <a:srgbClr val="FFF7EE"/>
          </a:solidFill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sv-SE" sz="1400" b="1" dirty="0">
                <a:latin typeface="Avenir Book" panose="02000503020000020003" pitchFamily="2" charset="0"/>
              </a:rPr>
              <a:t>Makroskopisk beskrivning av hudförändringar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CD777C79-7CF8-8CDA-999C-BBFAF75B5C5A}"/>
              </a:ext>
            </a:extLst>
          </p:cNvPr>
          <p:cNvSpPr txBox="1"/>
          <p:nvPr/>
        </p:nvSpPr>
        <p:spPr>
          <a:xfrm>
            <a:off x="0" y="647927"/>
            <a:ext cx="2879726" cy="107722"/>
          </a:xfrm>
          <a:prstGeom prst="rect">
            <a:avLst/>
          </a:prstGeom>
          <a:solidFill>
            <a:srgbClr val="FFF7EE"/>
          </a:solidFill>
        </p:spPr>
        <p:txBody>
          <a:bodyPr wrap="square" tIns="0" bIns="0" rtlCol="0" anchor="ctr" anchorCtr="0">
            <a:spAutoFit/>
          </a:bodyPr>
          <a:lstStyle/>
          <a:p>
            <a:pPr marL="0" marR="0" lvl="0" indent="0" algn="l" defTabSz="287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cs typeface="Arial" panose="020B0604020202020204" pitchFamily="34" charset="0"/>
              </a:rPr>
              <a:t>Numrera 1, 2, 3 alternativt multipla. Konfluerande – flyter samman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1FFCBD81-9816-89AF-4BE2-55980BE11698}"/>
              </a:ext>
            </a:extLst>
          </p:cNvPr>
          <p:cNvSpPr txBox="1"/>
          <p:nvPr/>
        </p:nvSpPr>
        <p:spPr>
          <a:xfrm>
            <a:off x="0" y="950399"/>
            <a:ext cx="2877630" cy="107722"/>
          </a:xfrm>
          <a:prstGeom prst="rect">
            <a:avLst/>
          </a:prstGeom>
          <a:solidFill>
            <a:srgbClr val="FFF7EE"/>
          </a:solidFill>
        </p:spPr>
        <p:txBody>
          <a:bodyPr wrap="square" tIns="0" bIns="0" rtlCol="0">
            <a:spAutoFit/>
          </a:bodyPr>
          <a:lstStyle/>
          <a:p>
            <a:pPr marL="0" marR="0" lvl="0" indent="0" algn="l" defTabSz="287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cs typeface="Arial" panose="020B0604020202020204" pitchFamily="34" charset="0"/>
              </a:rPr>
              <a:t>Max diameter om rund hudförändring annars exempelvis 3x5 cm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DE8C36FD-6FF1-09C0-8C65-299913433C7E}"/>
              </a:ext>
            </a:extLst>
          </p:cNvPr>
          <p:cNvSpPr txBox="1"/>
          <p:nvPr/>
        </p:nvSpPr>
        <p:spPr>
          <a:xfrm>
            <a:off x="2149840" y="2635227"/>
            <a:ext cx="649355" cy="323165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Nummulär</a:t>
            </a:r>
            <a:r>
              <a:rPr lang="sv-SE" sz="700" b="1" i="1" dirty="0">
                <a:latin typeface="Avenir Book" panose="02000503020000020003" pitchFamily="2" charset="0"/>
              </a:rPr>
              <a:t> eller </a:t>
            </a:r>
            <a:r>
              <a:rPr lang="sv-SE" sz="700" b="1" i="1" dirty="0" err="1">
                <a:latin typeface="Avenir Book" panose="02000503020000020003" pitchFamily="2" charset="0"/>
              </a:rPr>
              <a:t>discoid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Rund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756A6E00-8B79-94C7-A1D9-C3B3D6CB0C86}"/>
              </a:ext>
            </a:extLst>
          </p:cNvPr>
          <p:cNvSpPr txBox="1"/>
          <p:nvPr/>
        </p:nvSpPr>
        <p:spPr>
          <a:xfrm>
            <a:off x="809749" y="4423952"/>
            <a:ext cx="1989446" cy="215444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Depigmentering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Total brist på melanin</a:t>
            </a:r>
          </a:p>
        </p:txBody>
      </p:sp>
      <p:pic>
        <p:nvPicPr>
          <p:cNvPr id="34" name="Bildobjekt 33" descr="En bild som visar nära&#10;&#10;Automatiskt genererad beskrivning">
            <a:extLst>
              <a:ext uri="{FF2B5EF4-FFF2-40B4-BE49-F238E27FC236}">
                <a16:creationId xmlns:a16="http://schemas.microsoft.com/office/drawing/2014/main" id="{039D6399-0A81-3122-0266-37A7646627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" y="4960086"/>
            <a:ext cx="720000" cy="540000"/>
          </a:xfrm>
          <a:prstGeom prst="rect">
            <a:avLst/>
          </a:prstGeom>
        </p:spPr>
      </p:pic>
      <p:sp>
        <p:nvSpPr>
          <p:cNvPr id="43" name="textruta 42">
            <a:extLst>
              <a:ext uri="{FF2B5EF4-FFF2-40B4-BE49-F238E27FC236}">
                <a16:creationId xmlns:a16="http://schemas.microsoft.com/office/drawing/2014/main" id="{93039533-350F-FA89-FF8B-99F132AAD8DF}"/>
              </a:ext>
            </a:extLst>
          </p:cNvPr>
          <p:cNvSpPr txBox="1"/>
          <p:nvPr/>
        </p:nvSpPr>
        <p:spPr>
          <a:xfrm>
            <a:off x="813982" y="4956484"/>
            <a:ext cx="2063647" cy="215444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Eckymos</a:t>
            </a:r>
            <a:r>
              <a:rPr lang="sv-SE" sz="700" i="1" dirty="0">
                <a:latin typeface="Avenir Book" panose="02000503020000020003" pitchFamily="2" charset="0"/>
              </a:rPr>
              <a:t>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Mörkröd sammanflytande blödning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F4A99E8-4ADC-C25E-917C-EC51DE50EE0C}"/>
              </a:ext>
            </a:extLst>
          </p:cNvPr>
          <p:cNvSpPr txBox="1"/>
          <p:nvPr/>
        </p:nvSpPr>
        <p:spPr>
          <a:xfrm>
            <a:off x="95439" y="473835"/>
            <a:ext cx="2703756" cy="1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Antal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5396B4-5511-4191-A283-6D8F6BA808A4}"/>
              </a:ext>
            </a:extLst>
          </p:cNvPr>
          <p:cNvSpPr txBox="1"/>
          <p:nvPr/>
        </p:nvSpPr>
        <p:spPr>
          <a:xfrm>
            <a:off x="95439" y="760362"/>
            <a:ext cx="2703756" cy="1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Storlek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88F9BE7-F6D9-D802-AA02-E5BFC53AA39E}"/>
              </a:ext>
            </a:extLst>
          </p:cNvPr>
          <p:cNvSpPr txBox="1"/>
          <p:nvPr/>
        </p:nvSpPr>
        <p:spPr>
          <a:xfrm>
            <a:off x="95438" y="3171534"/>
            <a:ext cx="2703757" cy="1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Färg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E843B71-C3B2-7DBB-9853-47F326FEF85D}"/>
              </a:ext>
            </a:extLst>
          </p:cNvPr>
          <p:cNvSpPr txBox="1"/>
          <p:nvPr/>
        </p:nvSpPr>
        <p:spPr>
          <a:xfrm>
            <a:off x="95438" y="1370692"/>
            <a:ext cx="2703757" cy="1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Utbredning och form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EB0C53B-69A3-7BBD-D31F-1670B0657CB3}"/>
              </a:ext>
            </a:extLst>
          </p:cNvPr>
          <p:cNvSpPr txBox="1"/>
          <p:nvPr/>
        </p:nvSpPr>
        <p:spPr>
          <a:xfrm>
            <a:off x="95438" y="6035794"/>
            <a:ext cx="2703757" cy="1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Avgränsning</a:t>
            </a:r>
          </a:p>
        </p:txBody>
      </p:sp>
      <p:sp>
        <p:nvSpPr>
          <p:cNvPr id="3" name="textruta 19">
            <a:extLst>
              <a:ext uri="{FF2B5EF4-FFF2-40B4-BE49-F238E27FC236}">
                <a16:creationId xmlns:a16="http://schemas.microsoft.com/office/drawing/2014/main" id="{3033B573-738D-A482-4A68-A388A18512A2}"/>
              </a:ext>
            </a:extLst>
          </p:cNvPr>
          <p:cNvSpPr txBox="1"/>
          <p:nvPr/>
        </p:nvSpPr>
        <p:spPr>
          <a:xfrm>
            <a:off x="2095" y="1255486"/>
            <a:ext cx="2877630" cy="107722"/>
          </a:xfrm>
          <a:prstGeom prst="rect">
            <a:avLst/>
          </a:prstGeom>
          <a:solidFill>
            <a:srgbClr val="FFF7EE"/>
          </a:solidFill>
        </p:spPr>
        <p:txBody>
          <a:bodyPr wrap="square" tIns="0" bIns="0" rtlCol="0">
            <a:spAutoFit/>
          </a:bodyPr>
          <a:lstStyle/>
          <a:p>
            <a:pPr marL="0" marR="0" lvl="0" indent="0" algn="l" defTabSz="287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cs typeface="Arial" panose="020B0604020202020204" pitchFamily="34" charset="0"/>
              </a:rPr>
              <a:t>Ha för vana att fota hudutslag och lägg in i patientens journal.</a:t>
            </a:r>
          </a:p>
        </p:txBody>
      </p:sp>
      <p:sp>
        <p:nvSpPr>
          <p:cNvPr id="4" name="textruta 6">
            <a:extLst>
              <a:ext uri="{FF2B5EF4-FFF2-40B4-BE49-F238E27FC236}">
                <a16:creationId xmlns:a16="http://schemas.microsoft.com/office/drawing/2014/main" id="{CC989488-1B90-699D-B8C8-0D46181D6138}"/>
              </a:ext>
            </a:extLst>
          </p:cNvPr>
          <p:cNvSpPr txBox="1"/>
          <p:nvPr/>
        </p:nvSpPr>
        <p:spPr>
          <a:xfrm>
            <a:off x="97534" y="1078505"/>
            <a:ext cx="2703756" cy="153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Fotodokumentation</a:t>
            </a:r>
          </a:p>
        </p:txBody>
      </p:sp>
    </p:spTree>
    <p:extLst>
      <p:ext uri="{BB962C8B-B14F-4D97-AF65-F5344CB8AC3E}">
        <p14:creationId xmlns:p14="http://schemas.microsoft.com/office/powerpoint/2010/main" val="251265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tatuering&#10;&#10;Automatiskt genererad beskrivning">
            <a:extLst>
              <a:ext uri="{FF2B5EF4-FFF2-40B4-BE49-F238E27FC236}">
                <a16:creationId xmlns:a16="http://schemas.microsoft.com/office/drawing/2014/main" id="{47F653F7-9C13-639F-CEB5-39F70FAFB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" y="3646813"/>
            <a:ext cx="720000" cy="540000"/>
          </a:xfrm>
          <a:prstGeom prst="rect">
            <a:avLst/>
          </a:prstGeom>
        </p:spPr>
      </p:pic>
      <p:pic>
        <p:nvPicPr>
          <p:cNvPr id="12" name="Bildobjekt 11" descr="En bild som visar person, nära&#10;&#10;Automatiskt genererad beskrivning">
            <a:extLst>
              <a:ext uri="{FF2B5EF4-FFF2-40B4-BE49-F238E27FC236}">
                <a16:creationId xmlns:a16="http://schemas.microsoft.com/office/drawing/2014/main" id="{D432509E-2085-4182-9A44-5D4858B02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21" y="3647376"/>
            <a:ext cx="720000" cy="538875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F799AA2-37E3-4F30-8630-631A8751AA6D}"/>
              </a:ext>
            </a:extLst>
          </p:cNvPr>
          <p:cNvSpPr txBox="1"/>
          <p:nvPr/>
        </p:nvSpPr>
        <p:spPr>
          <a:xfrm>
            <a:off x="807772" y="249971"/>
            <a:ext cx="663549" cy="538609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Makula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Mindre välavgränsad fläck &lt;1cm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2FEF8B4-6491-426A-A54E-D94D4DBD7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49" y="1863686"/>
            <a:ext cx="720000" cy="540000"/>
          </a:xfrm>
          <a:prstGeom prst="rect">
            <a:avLst/>
          </a:prstGeom>
        </p:spPr>
      </p:pic>
      <p:pic>
        <p:nvPicPr>
          <p:cNvPr id="17" name="Bildobjekt 16" descr="En bild som visar text&#10;&#10;Automatiskt genererad beskrivning">
            <a:extLst>
              <a:ext uri="{FF2B5EF4-FFF2-40B4-BE49-F238E27FC236}">
                <a16:creationId xmlns:a16="http://schemas.microsoft.com/office/drawing/2014/main" id="{CFFAC9DD-812C-4402-AE2E-2D899309F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240673"/>
            <a:ext cx="720000" cy="540000"/>
          </a:xfrm>
          <a:prstGeom prst="rect">
            <a:avLst/>
          </a:prstGeom>
        </p:spPr>
      </p:pic>
      <p:pic>
        <p:nvPicPr>
          <p:cNvPr id="22" name="Bildobjekt 21" descr="En bild som visar inomhus, nära&#10;&#10;Automatiskt genererad beskrivning">
            <a:extLst>
              <a:ext uri="{FF2B5EF4-FFF2-40B4-BE49-F238E27FC236}">
                <a16:creationId xmlns:a16="http://schemas.microsoft.com/office/drawing/2014/main" id="{68FD71DB-6F7D-4A21-BCBB-FB0E2BAF90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" y="3106329"/>
            <a:ext cx="720000" cy="540000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92BD5DB-BECA-41D8-88D6-163A36551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1319263"/>
            <a:ext cx="720000" cy="540000"/>
          </a:xfrm>
          <a:prstGeom prst="rect">
            <a:avLst/>
          </a:prstGeom>
        </p:spPr>
      </p:pic>
      <p:sp>
        <p:nvSpPr>
          <p:cNvPr id="35" name="textruta 34">
            <a:extLst>
              <a:ext uri="{FF2B5EF4-FFF2-40B4-BE49-F238E27FC236}">
                <a16:creationId xmlns:a16="http://schemas.microsoft.com/office/drawing/2014/main" id="{50BEECC7-B536-4391-ABDF-D3F825F8B74E}"/>
              </a:ext>
            </a:extLst>
          </p:cNvPr>
          <p:cNvSpPr txBox="1"/>
          <p:nvPr/>
        </p:nvSpPr>
        <p:spPr>
          <a:xfrm>
            <a:off x="2159863" y="248489"/>
            <a:ext cx="663549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Patch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Som </a:t>
            </a:r>
            <a:r>
              <a:rPr lang="sv-SE" sz="700" dirty="0" err="1">
                <a:latin typeface="Avenir Book" panose="02000503020000020003" pitchFamily="2" charset="0"/>
              </a:rPr>
              <a:t>makula</a:t>
            </a:r>
            <a:r>
              <a:rPr lang="sv-SE" sz="700" dirty="0">
                <a:latin typeface="Avenir Book" panose="02000503020000020003" pitchFamily="2" charset="0"/>
              </a:rPr>
              <a:t> fast &gt;1cm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F6714E11-0B2E-4C0A-B93A-2D6D4D9606F3}"/>
              </a:ext>
            </a:extLst>
          </p:cNvPr>
          <p:cNvSpPr txBox="1"/>
          <p:nvPr/>
        </p:nvSpPr>
        <p:spPr>
          <a:xfrm>
            <a:off x="807772" y="773087"/>
            <a:ext cx="663549" cy="538609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Papel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Fast välavgränsad knottra &lt;1cm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81D21672-133B-4DEF-8434-36E17420F123}"/>
              </a:ext>
            </a:extLst>
          </p:cNvPr>
          <p:cNvSpPr txBox="1"/>
          <p:nvPr/>
        </p:nvSpPr>
        <p:spPr>
          <a:xfrm>
            <a:off x="2159372" y="784840"/>
            <a:ext cx="663549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Nodulus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Som </a:t>
            </a:r>
            <a:r>
              <a:rPr lang="sv-SE" sz="700" dirty="0" err="1">
                <a:latin typeface="Avenir Book" panose="02000503020000020003" pitchFamily="2" charset="0"/>
              </a:rPr>
              <a:t>papel</a:t>
            </a:r>
            <a:r>
              <a:rPr lang="sv-SE" sz="700" dirty="0">
                <a:latin typeface="Avenir Book" panose="02000503020000020003" pitchFamily="2" charset="0"/>
              </a:rPr>
              <a:t> fast &gt;1cm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32B7221F-A583-4EA9-A6B0-B6C7A36DDC2E}"/>
              </a:ext>
            </a:extLst>
          </p:cNvPr>
          <p:cNvSpPr txBox="1"/>
          <p:nvPr/>
        </p:nvSpPr>
        <p:spPr>
          <a:xfrm>
            <a:off x="807772" y="1317913"/>
            <a:ext cx="663549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Vesikel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Vätskefylld blåsa &lt;1cm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A5F7ACDF-2E9B-445F-9D5B-4033FFC67D43}"/>
              </a:ext>
            </a:extLst>
          </p:cNvPr>
          <p:cNvSpPr txBox="1"/>
          <p:nvPr/>
        </p:nvSpPr>
        <p:spPr>
          <a:xfrm>
            <a:off x="2159371" y="1328859"/>
            <a:ext cx="663549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Bulla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Vätskefylld blåsa &gt;1cm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67F2EE9C-E6B8-4712-B599-95916CE09EFE}"/>
              </a:ext>
            </a:extLst>
          </p:cNvPr>
          <p:cNvSpPr txBox="1"/>
          <p:nvPr/>
        </p:nvSpPr>
        <p:spPr>
          <a:xfrm>
            <a:off x="2155794" y="1857336"/>
            <a:ext cx="723932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Plack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Platt upphöjning med varierande ytstruktur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040E7342-BEC6-4F07-BDFE-19C8E6309519}"/>
              </a:ext>
            </a:extLst>
          </p:cNvPr>
          <p:cNvSpPr txBox="1"/>
          <p:nvPr/>
        </p:nvSpPr>
        <p:spPr>
          <a:xfrm>
            <a:off x="810716" y="1847224"/>
            <a:ext cx="663549" cy="538609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Urtika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 err="1">
                <a:latin typeface="Avenir Book" panose="02000503020000020003" pitchFamily="2" charset="0"/>
              </a:rPr>
              <a:t>Kvaddel</a:t>
            </a:r>
            <a:r>
              <a:rPr lang="sv-SE" sz="700" dirty="0">
                <a:latin typeface="Avenir Book" panose="02000503020000020003" pitchFamily="2" charset="0"/>
              </a:rPr>
              <a:t> som kommer och går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DFEAF797-A29F-43AA-A149-106B35AC101B}"/>
              </a:ext>
            </a:extLst>
          </p:cNvPr>
          <p:cNvSpPr txBox="1"/>
          <p:nvPr/>
        </p:nvSpPr>
        <p:spPr>
          <a:xfrm>
            <a:off x="807770" y="3108887"/>
            <a:ext cx="625801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Ulceration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Djupare substansförlust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1734AABD-BCEF-4B19-8B77-E20753B80A3F}"/>
              </a:ext>
            </a:extLst>
          </p:cNvPr>
          <p:cNvSpPr txBox="1"/>
          <p:nvPr/>
        </p:nvSpPr>
        <p:spPr>
          <a:xfrm>
            <a:off x="811545" y="3643855"/>
            <a:ext cx="663549" cy="215444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Exkoration</a:t>
            </a:r>
            <a:endParaRPr lang="sv-SE" sz="700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Rivmärke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7BD0F966-A690-44AC-B53F-EA37B9AA39CA}"/>
              </a:ext>
            </a:extLst>
          </p:cNvPr>
          <p:cNvSpPr txBox="1"/>
          <p:nvPr/>
        </p:nvSpPr>
        <p:spPr>
          <a:xfrm>
            <a:off x="2156424" y="3643567"/>
            <a:ext cx="663549" cy="215444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Krusta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Skorpa</a:t>
            </a: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CDD60562-83C5-4589-8DC9-79C3DCB01941}"/>
              </a:ext>
            </a:extLst>
          </p:cNvPr>
          <p:cNvSpPr txBox="1"/>
          <p:nvPr/>
        </p:nvSpPr>
        <p:spPr>
          <a:xfrm>
            <a:off x="802547" y="4179243"/>
            <a:ext cx="663549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Fissur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Hudspricka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pic>
        <p:nvPicPr>
          <p:cNvPr id="3" name="Bildobjekt 2" descr="En bild som visar orange, nära&#10;&#10;Automatiskt genererad beskrivning">
            <a:extLst>
              <a:ext uri="{FF2B5EF4-FFF2-40B4-BE49-F238E27FC236}">
                <a16:creationId xmlns:a16="http://schemas.microsoft.com/office/drawing/2014/main" id="{EFE4DFB1-A0C6-493D-B155-DA02DC6B2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1324840"/>
            <a:ext cx="720000" cy="540000"/>
          </a:xfrm>
          <a:prstGeom prst="rect">
            <a:avLst/>
          </a:prstGeom>
        </p:spPr>
      </p:pic>
      <p:pic>
        <p:nvPicPr>
          <p:cNvPr id="20" name="Bildobjekt 19" descr="En bild som visar hand&#10;&#10;Automatiskt genererad beskrivning">
            <a:extLst>
              <a:ext uri="{FF2B5EF4-FFF2-40B4-BE49-F238E27FC236}">
                <a16:creationId xmlns:a16="http://schemas.microsoft.com/office/drawing/2014/main" id="{F0031ACF-48F7-48E5-A384-44A54C4F84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" y="4168883"/>
            <a:ext cx="720000" cy="540000"/>
          </a:xfrm>
          <a:prstGeom prst="rect">
            <a:avLst/>
          </a:prstGeom>
        </p:spPr>
      </p:pic>
      <p:sp>
        <p:nvSpPr>
          <p:cNvPr id="50" name="textruta 49">
            <a:extLst>
              <a:ext uri="{FF2B5EF4-FFF2-40B4-BE49-F238E27FC236}">
                <a16:creationId xmlns:a16="http://schemas.microsoft.com/office/drawing/2014/main" id="{44D68AEE-AAEF-4A8B-8F28-E421C3254116}"/>
              </a:ext>
            </a:extLst>
          </p:cNvPr>
          <p:cNvSpPr txBox="1"/>
          <p:nvPr/>
        </p:nvSpPr>
        <p:spPr>
          <a:xfrm>
            <a:off x="810716" y="2398437"/>
            <a:ext cx="663549" cy="215444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Pustel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Varblåsa</a:t>
            </a:r>
          </a:p>
        </p:txBody>
      </p:sp>
      <p:pic>
        <p:nvPicPr>
          <p:cNvPr id="28" name="Bildobjekt 27" descr="En bild som visar gräs, utomhus, fält&#10;&#10;Automatiskt genererad beskrivning">
            <a:extLst>
              <a:ext uri="{FF2B5EF4-FFF2-40B4-BE49-F238E27FC236}">
                <a16:creationId xmlns:a16="http://schemas.microsoft.com/office/drawing/2014/main" id="{1A77F90B-629D-4C3B-8A8E-F14FC7C723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2393107"/>
            <a:ext cx="720000" cy="540000"/>
          </a:xfrm>
          <a:prstGeom prst="rect">
            <a:avLst/>
          </a:prstGeom>
        </p:spPr>
      </p:pic>
      <p:pic>
        <p:nvPicPr>
          <p:cNvPr id="30" name="Bildobjekt 29" descr="En bild som visar orange, nära&#10;&#10;Automatiskt genererad beskrivning">
            <a:extLst>
              <a:ext uri="{FF2B5EF4-FFF2-40B4-BE49-F238E27FC236}">
                <a16:creationId xmlns:a16="http://schemas.microsoft.com/office/drawing/2014/main" id="{8F09C7E6-FA1C-49E2-B563-8101D080397E}"/>
              </a:ext>
            </a:extLst>
          </p:cNvPr>
          <p:cNvPicPr>
            <a:picLocks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5" r="17774" b="1391"/>
          <a:stretch/>
        </p:blipFill>
        <p:spPr>
          <a:xfrm>
            <a:off x="1439863" y="2393604"/>
            <a:ext cx="720000" cy="539006"/>
          </a:xfrm>
          <a:prstGeom prst="rect">
            <a:avLst/>
          </a:prstGeom>
        </p:spPr>
      </p:pic>
      <p:pic>
        <p:nvPicPr>
          <p:cNvPr id="33" name="Bildobjekt 32" descr="En bild som visar inomhus, nära, gnagare&#10;&#10;Automatiskt genererad beskrivning">
            <a:extLst>
              <a:ext uri="{FF2B5EF4-FFF2-40B4-BE49-F238E27FC236}">
                <a16:creationId xmlns:a16="http://schemas.microsoft.com/office/drawing/2014/main" id="{2B0DA3A0-E408-4479-8776-51C6E9DDB8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789037"/>
            <a:ext cx="720000" cy="540000"/>
          </a:xfrm>
          <a:prstGeom prst="rect">
            <a:avLst/>
          </a:prstGeom>
        </p:spPr>
      </p:pic>
      <p:pic>
        <p:nvPicPr>
          <p:cNvPr id="42" name="Bildobjekt 41" descr="En bild som visar mat&#10;&#10;Automatiskt genererad beskrivning">
            <a:extLst>
              <a:ext uri="{FF2B5EF4-FFF2-40B4-BE49-F238E27FC236}">
                <a16:creationId xmlns:a16="http://schemas.microsoft.com/office/drawing/2014/main" id="{93DBA8E2-765B-497A-A101-A381B8612A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" y="779263"/>
            <a:ext cx="720000" cy="540000"/>
          </a:xfrm>
          <a:prstGeom prst="rect">
            <a:avLst/>
          </a:prstGeom>
        </p:spPr>
      </p:pic>
      <p:pic>
        <p:nvPicPr>
          <p:cNvPr id="6" name="Bildobjekt 5" descr="En bild som visar inomhus, dryck&#10;&#10;Automatiskt genererad beskrivning">
            <a:extLst>
              <a:ext uri="{FF2B5EF4-FFF2-40B4-BE49-F238E27FC236}">
                <a16:creationId xmlns:a16="http://schemas.microsoft.com/office/drawing/2014/main" id="{36D01697-F275-0343-AD9C-02275BC4E2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3108327"/>
            <a:ext cx="720000" cy="540000"/>
          </a:xfrm>
          <a:prstGeom prst="rect">
            <a:avLst/>
          </a:prstGeom>
        </p:spPr>
      </p:pic>
      <p:sp>
        <p:nvSpPr>
          <p:cNvPr id="40" name="textruta 39">
            <a:extLst>
              <a:ext uri="{FF2B5EF4-FFF2-40B4-BE49-F238E27FC236}">
                <a16:creationId xmlns:a16="http://schemas.microsoft.com/office/drawing/2014/main" id="{CB02C56E-5C3D-4842-BF38-D4F6B1727D5F}"/>
              </a:ext>
            </a:extLst>
          </p:cNvPr>
          <p:cNvSpPr txBox="1"/>
          <p:nvPr/>
        </p:nvSpPr>
        <p:spPr>
          <a:xfrm>
            <a:off x="809643" y="4907784"/>
            <a:ext cx="649355" cy="215444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Atrofi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Hudförtunning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36A1D67E-035D-554B-8CC2-BD2F24CEBB00}"/>
              </a:ext>
            </a:extLst>
          </p:cNvPr>
          <p:cNvSpPr txBox="1"/>
          <p:nvPr/>
        </p:nvSpPr>
        <p:spPr>
          <a:xfrm>
            <a:off x="2156424" y="4907784"/>
            <a:ext cx="649355" cy="323165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Lichenifiering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Förtjockning av huden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9790F49A-B0F3-3547-812F-C0C2F8C2C5CD}"/>
              </a:ext>
            </a:extLst>
          </p:cNvPr>
          <p:cNvSpPr txBox="1"/>
          <p:nvPr/>
        </p:nvSpPr>
        <p:spPr>
          <a:xfrm>
            <a:off x="814314" y="5445753"/>
            <a:ext cx="625735" cy="538609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Sklerosering</a:t>
            </a:r>
            <a:r>
              <a:rPr lang="sv-SE" sz="700" i="1" dirty="0">
                <a:latin typeface="Avenir Book" panose="02000503020000020003" pitchFamily="2" charset="0"/>
              </a:rPr>
              <a:t> </a:t>
            </a:r>
            <a:r>
              <a:rPr lang="sv-SE" sz="700" dirty="0">
                <a:latin typeface="Avenir Book" panose="02000503020000020003" pitchFamily="2" charset="0"/>
              </a:rPr>
              <a:t>Konsistens-ökning av huden </a:t>
            </a:r>
            <a:endParaRPr lang="sv-SE" sz="700" dirty="0">
              <a:highlight>
                <a:srgbClr val="FFFF00"/>
              </a:highlight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 </a:t>
            </a:r>
          </a:p>
        </p:txBody>
      </p:sp>
      <p:pic>
        <p:nvPicPr>
          <p:cNvPr id="54" name="Bildobjekt 53" descr="En bild som visar nära&#10;&#10;Automatiskt genererad beskrivning">
            <a:extLst>
              <a:ext uri="{FF2B5EF4-FFF2-40B4-BE49-F238E27FC236}">
                <a16:creationId xmlns:a16="http://schemas.microsoft.com/office/drawing/2014/main" id="{A9B347B6-5F5B-3148-B924-50CA388378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4903261"/>
            <a:ext cx="720000" cy="540000"/>
          </a:xfrm>
          <a:prstGeom prst="rect">
            <a:avLst/>
          </a:prstGeom>
        </p:spPr>
      </p:pic>
      <p:pic>
        <p:nvPicPr>
          <p:cNvPr id="56" name="Bildobjekt 55" descr="En bild som visar nära, grönsaker&#10;&#10;Automatiskt genererad beskrivning">
            <a:extLst>
              <a:ext uri="{FF2B5EF4-FFF2-40B4-BE49-F238E27FC236}">
                <a16:creationId xmlns:a16="http://schemas.microsoft.com/office/drawing/2014/main" id="{0D9BD89A-C46A-2844-AADB-CF4F017E241E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39095"/>
            <a:ext cx="720000" cy="540000"/>
          </a:xfrm>
          <a:prstGeom prst="rect">
            <a:avLst/>
          </a:prstGeom>
        </p:spPr>
      </p:pic>
      <p:sp>
        <p:nvSpPr>
          <p:cNvPr id="61" name="textruta 60">
            <a:extLst>
              <a:ext uri="{FF2B5EF4-FFF2-40B4-BE49-F238E27FC236}">
                <a16:creationId xmlns:a16="http://schemas.microsoft.com/office/drawing/2014/main" id="{005331E4-0CA0-484E-B581-50F96D6D8264}"/>
              </a:ext>
            </a:extLst>
          </p:cNvPr>
          <p:cNvSpPr txBox="1"/>
          <p:nvPr/>
        </p:nvSpPr>
        <p:spPr>
          <a:xfrm>
            <a:off x="2156423" y="5437776"/>
            <a:ext cx="649355" cy="430887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Squama</a:t>
            </a:r>
            <a:r>
              <a:rPr lang="sv-SE" sz="700" b="1" i="1" dirty="0">
                <a:latin typeface="Avenir Book" panose="02000503020000020003" pitchFamily="2" charset="0"/>
              </a:rPr>
              <a:t> (används sällan)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Fjällande hudförändring</a:t>
            </a:r>
          </a:p>
        </p:txBody>
      </p:sp>
      <p:pic>
        <p:nvPicPr>
          <p:cNvPr id="62" name="Bildobjekt 61" descr="En bild som visar tatuering&#10;&#10;Automatiskt genererad beskrivning">
            <a:extLst>
              <a:ext uri="{FF2B5EF4-FFF2-40B4-BE49-F238E27FC236}">
                <a16:creationId xmlns:a16="http://schemas.microsoft.com/office/drawing/2014/main" id="{FCA06B74-F6A5-D04F-A7A4-2141A64855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" y="1856640"/>
            <a:ext cx="720000" cy="540000"/>
          </a:xfrm>
          <a:prstGeom prst="rect">
            <a:avLst/>
          </a:prstGeom>
        </p:spPr>
      </p:pic>
      <p:pic>
        <p:nvPicPr>
          <p:cNvPr id="10" name="Bildobjekt 9" descr="En bild som visar däggdjur&#10;&#10;Automatiskt genererad beskrivning">
            <a:extLst>
              <a:ext uri="{FF2B5EF4-FFF2-40B4-BE49-F238E27FC236}">
                <a16:creationId xmlns:a16="http://schemas.microsoft.com/office/drawing/2014/main" id="{FC4081CD-5691-7042-B56B-10E69698F5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249971"/>
            <a:ext cx="720000" cy="540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30B6F47-7FC6-9149-47B2-CE1DD51371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4185300"/>
            <a:ext cx="720000" cy="54000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1FB16C71-4D21-10A0-7B6F-82F11799B896}"/>
              </a:ext>
            </a:extLst>
          </p:cNvPr>
          <p:cNvSpPr txBox="1"/>
          <p:nvPr/>
        </p:nvSpPr>
        <p:spPr>
          <a:xfrm>
            <a:off x="2156425" y="3099302"/>
            <a:ext cx="663549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Erosion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Ytlig substansförlust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66FA59A-4C79-DB95-5440-36E7B1B2A02A}"/>
              </a:ext>
            </a:extLst>
          </p:cNvPr>
          <p:cNvSpPr txBox="1"/>
          <p:nvPr/>
        </p:nvSpPr>
        <p:spPr>
          <a:xfrm>
            <a:off x="2156424" y="4186319"/>
            <a:ext cx="663549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Ragad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Hudspricka i mungipan</a:t>
            </a:r>
          </a:p>
          <a:p>
            <a:pPr algn="ctr"/>
            <a:endParaRPr lang="sv-SE" sz="700" dirty="0">
              <a:latin typeface="Avenir Book" panose="02000503020000020003" pitchFamily="2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3A35695-83EC-B73F-61A4-39B09A918B8E}"/>
              </a:ext>
            </a:extLst>
          </p:cNvPr>
          <p:cNvSpPr txBox="1"/>
          <p:nvPr/>
        </p:nvSpPr>
        <p:spPr>
          <a:xfrm>
            <a:off x="2156426" y="2392245"/>
            <a:ext cx="663549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i="1" dirty="0">
                <a:latin typeface="Avenir Book" panose="02000503020000020003" pitchFamily="2" charset="0"/>
              </a:rPr>
              <a:t>Abscess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Större varansamling</a:t>
            </a:r>
          </a:p>
        </p:txBody>
      </p:sp>
      <p:pic>
        <p:nvPicPr>
          <p:cNvPr id="25" name="Bildobjekt 24" descr="En bild som visar tatuering, inomhus, nära&#10;&#10;Automatiskt genererad beskrivning">
            <a:extLst>
              <a:ext uri="{FF2B5EF4-FFF2-40B4-BE49-F238E27FC236}">
                <a16:creationId xmlns:a16="http://schemas.microsoft.com/office/drawing/2014/main" id="{BE5A35D5-5AD6-9F76-DCE8-EB7014CC9F2A}"/>
              </a:ext>
            </a:extLst>
          </p:cNvPr>
          <p:cNvPicPr>
            <a:picLocks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1440541" y="4899095"/>
            <a:ext cx="720000" cy="540000"/>
          </a:xfrm>
          <a:prstGeom prst="rect">
            <a:avLst/>
          </a:prstGeom>
        </p:spPr>
      </p:pic>
      <p:pic>
        <p:nvPicPr>
          <p:cNvPr id="26" name="Bildobjekt 25" descr="En bild som visar grönsaker&#10;&#10;Automatiskt genererad beskrivning">
            <a:extLst>
              <a:ext uri="{FF2B5EF4-FFF2-40B4-BE49-F238E27FC236}">
                <a16:creationId xmlns:a16="http://schemas.microsoft.com/office/drawing/2014/main" id="{7DE85D3A-EC80-0FBE-7989-41B8EEF5EC2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92472" y="5966736"/>
            <a:ext cx="720000" cy="540000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A4896DD2-7555-C000-F0F5-1379848D3AA6}"/>
              </a:ext>
            </a:extLst>
          </p:cNvPr>
          <p:cNvSpPr txBox="1"/>
          <p:nvPr/>
        </p:nvSpPr>
        <p:spPr>
          <a:xfrm>
            <a:off x="809975" y="5976744"/>
            <a:ext cx="1984869" cy="215444"/>
          </a:xfrm>
          <a:prstGeom prst="rect">
            <a:avLst/>
          </a:prstGeom>
          <a:noFill/>
          <a:ln>
            <a:noFill/>
          </a:ln>
        </p:spPr>
        <p:txBody>
          <a:bodyPr wrap="square" lIns="10800" tIns="0" rIns="10800" bIns="0" rtlCol="0" anchor="t">
            <a:spAutoFit/>
          </a:bodyPr>
          <a:lstStyle/>
          <a:p>
            <a:r>
              <a:rPr lang="sv-SE" sz="700" b="1" i="1" dirty="0" err="1">
                <a:latin typeface="Avenir Book" panose="02000503020000020003" pitchFamily="2" charset="0"/>
              </a:rPr>
              <a:t>Telangiektasier</a:t>
            </a:r>
            <a:endParaRPr lang="sv-SE" sz="700" b="1" i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Vidgade kapillärer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674F334-F964-0B28-8827-A1E3BF7C0145}"/>
              </a:ext>
            </a:extLst>
          </p:cNvPr>
          <p:cNvSpPr/>
          <p:nvPr/>
        </p:nvSpPr>
        <p:spPr>
          <a:xfrm>
            <a:off x="89736" y="6506736"/>
            <a:ext cx="2716041" cy="248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v-SE" sz="1000" dirty="0">
                <a:solidFill>
                  <a:schemeClr val="tx1"/>
                </a:solidFill>
                <a:latin typeface="Avenir Book" panose="02000503020000020003" pitchFamily="2" charset="0"/>
              </a:rPr>
              <a:t>Referens: </a:t>
            </a:r>
            <a:r>
              <a:rPr lang="sv-SE" sz="1000" dirty="0" err="1">
                <a:solidFill>
                  <a:schemeClr val="tx1"/>
                </a:solidFill>
                <a:latin typeface="Avenir Book" panose="02000503020000020003" pitchFamily="2" charset="0"/>
              </a:rPr>
              <a:t>DermNetNZ.org</a:t>
            </a:r>
            <a:endParaRPr lang="sv-SE" sz="10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A208DB7-7B35-6467-0FFB-B4A465D2D4A3}"/>
              </a:ext>
            </a:extLst>
          </p:cNvPr>
          <p:cNvSpPr txBox="1"/>
          <p:nvPr/>
        </p:nvSpPr>
        <p:spPr>
          <a:xfrm>
            <a:off x="89737" y="23819"/>
            <a:ext cx="2716041" cy="1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Morfologi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E1F0E40-5851-D429-9DAE-693EE9B56DE9}"/>
              </a:ext>
            </a:extLst>
          </p:cNvPr>
          <p:cNvSpPr txBox="1"/>
          <p:nvPr/>
        </p:nvSpPr>
        <p:spPr>
          <a:xfrm>
            <a:off x="89737" y="2924115"/>
            <a:ext cx="2695673" cy="1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Sår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D477B3C-57A9-573B-82BB-C37A2304B541}"/>
              </a:ext>
            </a:extLst>
          </p:cNvPr>
          <p:cNvSpPr txBox="1"/>
          <p:nvPr/>
        </p:nvSpPr>
        <p:spPr>
          <a:xfrm>
            <a:off x="89736" y="4713382"/>
            <a:ext cx="2716041" cy="1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Förändringar i huden</a:t>
            </a:r>
          </a:p>
        </p:txBody>
      </p:sp>
      <p:pic>
        <p:nvPicPr>
          <p:cNvPr id="7" name="Bildobjekt 6" descr="En bild som visar tatuering, person, nära&#10;&#10;Automatiskt genererad beskrivning">
            <a:extLst>
              <a:ext uri="{FF2B5EF4-FFF2-40B4-BE49-F238E27FC236}">
                <a16:creationId xmlns:a16="http://schemas.microsoft.com/office/drawing/2014/main" id="{84DF00BA-9DA0-B6B8-E415-CF1E9ACDEA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440910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96EF71E3-5045-AD87-D573-B0D5BC7F2FF5}"/>
              </a:ext>
            </a:extLst>
          </p:cNvPr>
          <p:cNvSpPr txBox="1"/>
          <p:nvPr/>
        </p:nvSpPr>
        <p:spPr>
          <a:xfrm>
            <a:off x="807852" y="1898745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Dermalt</a:t>
            </a:r>
            <a:r>
              <a:rPr lang="sv-SE" sz="700" b="1" dirty="0">
                <a:latin typeface="Avenir Book" panose="02000503020000020003" pitchFamily="2" charset="0"/>
              </a:rPr>
              <a:t> nevus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Ljusrosa 4x3 mm välavgränsad mjuk </a:t>
            </a:r>
            <a:r>
              <a:rPr lang="sv-SE" sz="700" dirty="0" err="1">
                <a:latin typeface="Avenir Book" panose="02000503020000020003" pitchFamily="2" charset="0"/>
              </a:rPr>
              <a:t>papel</a:t>
            </a:r>
            <a:r>
              <a:rPr lang="sv-SE" sz="700" dirty="0">
                <a:latin typeface="Avenir Book" panose="02000503020000020003" pitchFamily="2" charset="0"/>
              </a:rPr>
              <a:t> med ett centralt hårstrå. </a:t>
            </a:r>
          </a:p>
          <a:p>
            <a:r>
              <a:rPr lang="sv-SE" sz="700" dirty="0" err="1">
                <a:latin typeface="Avenir Book" panose="02000503020000020003" pitchFamily="2" charset="0"/>
              </a:rPr>
              <a:t>Dermatoskopiskt</a:t>
            </a:r>
            <a:r>
              <a:rPr lang="sv-SE" sz="700" dirty="0">
                <a:latin typeface="Avenir Book" panose="02000503020000020003" pitchFamily="2" charset="0"/>
              </a:rPr>
              <a:t>: kullerstensmönster.</a:t>
            </a:r>
          </a:p>
        </p:txBody>
      </p:sp>
      <p:pic>
        <p:nvPicPr>
          <p:cNvPr id="29" name="Bildobjekt 28" descr="En bild som visar tatuering, nära&#10;&#10;Automatiskt genererad beskrivning">
            <a:extLst>
              <a:ext uri="{FF2B5EF4-FFF2-40B4-BE49-F238E27FC236}">
                <a16:creationId xmlns:a16="http://schemas.microsoft.com/office/drawing/2014/main" id="{A50592AF-F6EC-0C24-6B2D-6E84BBF93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" y="1850132"/>
            <a:ext cx="720000" cy="540000"/>
          </a:xfrm>
          <a:prstGeom prst="rect">
            <a:avLst/>
          </a:prstGeom>
        </p:spPr>
      </p:pic>
      <p:pic>
        <p:nvPicPr>
          <p:cNvPr id="15" name="Bildobjekt 14" descr="En bild som visar kläder&#10;&#10;Automatiskt genererad beskrivning">
            <a:extLst>
              <a:ext uri="{FF2B5EF4-FFF2-40B4-BE49-F238E27FC236}">
                <a16:creationId xmlns:a16="http://schemas.microsoft.com/office/drawing/2014/main" id="{B4A13B7D-10EE-606B-C8AC-29BBB7653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3467189"/>
            <a:ext cx="720000" cy="528000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2BA3D7FB-3E45-F8FC-529A-E5206914B198}"/>
              </a:ext>
            </a:extLst>
          </p:cNvPr>
          <p:cNvSpPr txBox="1"/>
          <p:nvPr/>
        </p:nvSpPr>
        <p:spPr>
          <a:xfrm>
            <a:off x="807852" y="3526274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Erythema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  <a:r>
              <a:rPr lang="sv-SE" sz="700" b="1" dirty="0" err="1">
                <a:latin typeface="Avenir Book" panose="02000503020000020003" pitchFamily="2" charset="0"/>
              </a:rPr>
              <a:t>migrans</a:t>
            </a:r>
            <a:endParaRPr lang="sv-SE" sz="700" b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2x2 dm stor </a:t>
            </a:r>
            <a:r>
              <a:rPr lang="sv-SE" sz="700" dirty="0" err="1">
                <a:latin typeface="Avenir Book" panose="02000503020000020003" pitchFamily="2" charset="0"/>
              </a:rPr>
              <a:t>annulär</a:t>
            </a:r>
            <a:r>
              <a:rPr lang="sv-SE" sz="700" dirty="0">
                <a:latin typeface="Avenir Book" panose="02000503020000020003" pitchFamily="2" charset="0"/>
              </a:rPr>
              <a:t> rodnad med central uppklarning. Slät med hudplanet, ingen fjällning. Lokaliserad på höger flank. Diffus avgränsning. </a:t>
            </a:r>
          </a:p>
        </p:txBody>
      </p:sp>
      <p:pic>
        <p:nvPicPr>
          <p:cNvPr id="12" name="Bildobjekt 11" descr="En bild som visar tatuering, inomhus, skål&#10;&#10;Automatiskt genererad beskrivning">
            <a:extLst>
              <a:ext uri="{FF2B5EF4-FFF2-40B4-BE49-F238E27FC236}">
                <a16:creationId xmlns:a16="http://schemas.microsoft.com/office/drawing/2014/main" id="{DB71E26F-043B-E63C-4E19-9870FA6F7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5054123"/>
            <a:ext cx="720000" cy="538875"/>
          </a:xfrm>
          <a:prstGeom prst="rect">
            <a:avLst/>
          </a:prstGeom>
          <a:ln w="19050">
            <a:noFill/>
          </a:ln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9FC107EB-3316-7CF1-AB0D-7233346FE474}"/>
              </a:ext>
            </a:extLst>
          </p:cNvPr>
          <p:cNvSpPr txBox="1"/>
          <p:nvPr/>
        </p:nvSpPr>
        <p:spPr>
          <a:xfrm>
            <a:off x="816903" y="5100097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Hidradenitis</a:t>
            </a:r>
            <a:r>
              <a:rPr lang="sv-SE" sz="700" b="1" dirty="0">
                <a:latin typeface="Avenir Book" panose="02000503020000020003" pitchFamily="2" charset="0"/>
              </a:rPr>
              <a:t> suppurativa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Multipla 1-2 cm stora röda diffust avgränsade </a:t>
            </a:r>
            <a:r>
              <a:rPr lang="sv-SE" sz="700" dirty="0" err="1">
                <a:latin typeface="Avenir Book" panose="02000503020000020003" pitchFamily="2" charset="0"/>
              </a:rPr>
              <a:t>noduli</a:t>
            </a:r>
            <a:r>
              <a:rPr lang="sv-SE" sz="700" dirty="0">
                <a:latin typeface="Avenir Book" panose="02000503020000020003" pitchFamily="2" charset="0"/>
              </a:rPr>
              <a:t> och abscesser med omkringliggande rodnad. Lokaliserade i höger armhåla. </a:t>
            </a:r>
          </a:p>
        </p:txBody>
      </p:sp>
      <p:pic>
        <p:nvPicPr>
          <p:cNvPr id="45" name="Bildobjekt 44" descr="En bild som visar person, hand, håller, nära&#10;&#10;Automatiskt genererad beskrivning">
            <a:extLst>
              <a:ext uri="{FF2B5EF4-FFF2-40B4-BE49-F238E27FC236}">
                <a16:creationId xmlns:a16="http://schemas.microsoft.com/office/drawing/2014/main" id="{1A7AE505-48D6-31DD-E0BC-B552A0919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" y="6097511"/>
            <a:ext cx="720000" cy="54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74C67F2-CE2C-75DD-2DFA-0BE184D699AD}"/>
              </a:ext>
            </a:extLst>
          </p:cNvPr>
          <p:cNvSpPr txBox="1"/>
          <p:nvPr/>
        </p:nvSpPr>
        <p:spPr>
          <a:xfrm>
            <a:off x="807852" y="6147553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Klavus</a:t>
            </a:r>
            <a:r>
              <a:rPr lang="sv-SE" sz="700" b="1" dirty="0">
                <a:latin typeface="Avenir Book" panose="02000503020000020003" pitchFamily="2" charset="0"/>
              </a:rPr>
              <a:t> (liktorn)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2 </a:t>
            </a:r>
            <a:r>
              <a:rPr lang="sv-SE" sz="700" dirty="0" err="1">
                <a:latin typeface="Avenir Book" panose="02000503020000020003" pitchFamily="2" charset="0"/>
              </a:rPr>
              <a:t>st</a:t>
            </a:r>
            <a:r>
              <a:rPr lang="sv-SE" sz="700" dirty="0">
                <a:latin typeface="Avenir Book" panose="02000503020000020003" pitchFamily="2" charset="0"/>
              </a:rPr>
              <a:t> 1x1 cm hudfärgade </a:t>
            </a:r>
            <a:r>
              <a:rPr lang="sv-SE" sz="700" dirty="0" err="1">
                <a:latin typeface="Avenir Book" panose="02000503020000020003" pitchFamily="2" charset="0"/>
              </a:rPr>
              <a:t>noduli</a:t>
            </a:r>
            <a:r>
              <a:rPr lang="sv-SE" sz="700" dirty="0">
                <a:latin typeface="Avenir Book" panose="02000503020000020003" pitchFamily="2" charset="0"/>
              </a:rPr>
              <a:t> på dig 4 höger fot. Hård konsistens och </a:t>
            </a:r>
            <a:r>
              <a:rPr lang="sv-SE" sz="700" dirty="0" err="1">
                <a:latin typeface="Avenir Book" panose="02000503020000020003" pitchFamily="2" charset="0"/>
              </a:rPr>
              <a:t>hyperkeratos</a:t>
            </a:r>
            <a:r>
              <a:rPr lang="sv-SE" sz="700" dirty="0">
                <a:latin typeface="Avenir Book" panose="02000503020000020003" pitchFamily="2" charset="0"/>
              </a:rPr>
              <a:t> med lätt fjällande yta.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E192B72-3E05-0F76-DC30-277F58302967}"/>
              </a:ext>
            </a:extLst>
          </p:cNvPr>
          <p:cNvSpPr txBox="1"/>
          <p:nvPr/>
        </p:nvSpPr>
        <p:spPr>
          <a:xfrm>
            <a:off x="808541" y="4101487"/>
            <a:ext cx="1993690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Follikulit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Multipla mm-stora ytliga </a:t>
            </a:r>
            <a:r>
              <a:rPr lang="sv-SE" sz="700" dirty="0" err="1">
                <a:latin typeface="Avenir Book" panose="02000503020000020003" pitchFamily="2" charset="0"/>
              </a:rPr>
              <a:t>papler</a:t>
            </a:r>
            <a:r>
              <a:rPr lang="sv-SE" sz="700" dirty="0">
                <a:latin typeface="Avenir Book" panose="02000503020000020003" pitchFamily="2" charset="0"/>
              </a:rPr>
              <a:t> och pustler i anslutning till hårstrån. Omkringliggande rodnad. </a:t>
            </a:r>
          </a:p>
        </p:txBody>
      </p:sp>
      <p:pic>
        <p:nvPicPr>
          <p:cNvPr id="31" name="Bildobjekt 30" descr="En bild som visar nära&#10;&#10;Automatiskt genererad beskrivning">
            <a:extLst>
              <a:ext uri="{FF2B5EF4-FFF2-40B4-BE49-F238E27FC236}">
                <a16:creationId xmlns:a16="http://schemas.microsoft.com/office/drawing/2014/main" id="{4C36AB06-AB72-C933-543C-F7CDE303B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" y="3993914"/>
            <a:ext cx="720000" cy="54000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5C13B087-BFCD-0485-323F-C7921F69DFD6}"/>
              </a:ext>
            </a:extLst>
          </p:cNvPr>
          <p:cNvSpPr txBox="1"/>
          <p:nvPr/>
        </p:nvSpPr>
        <p:spPr>
          <a:xfrm>
            <a:off x="814403" y="3091454"/>
            <a:ext cx="1993690" cy="215444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Epidermal</a:t>
            </a:r>
            <a:r>
              <a:rPr lang="sv-SE" sz="700" b="1" dirty="0">
                <a:latin typeface="Avenir Book" panose="02000503020000020003" pitchFamily="2" charset="0"/>
              </a:rPr>
              <a:t> cysta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1x1 cm stor hudfärgad </a:t>
            </a:r>
            <a:r>
              <a:rPr lang="sv-SE" sz="700" dirty="0" err="1">
                <a:latin typeface="Avenir Book" panose="02000503020000020003" pitchFamily="2" charset="0"/>
              </a:rPr>
              <a:t>nodulus</a:t>
            </a:r>
            <a:r>
              <a:rPr lang="sv-SE" sz="700" dirty="0">
                <a:latin typeface="Avenir Book" panose="02000503020000020003" pitchFamily="2" charset="0"/>
              </a:rPr>
              <a:t> med ytliga kärl. </a:t>
            </a:r>
          </a:p>
        </p:txBody>
      </p:sp>
      <p:pic>
        <p:nvPicPr>
          <p:cNvPr id="48" name="Bildobjekt 47" descr="En bild som visar inomhus, nära, gnagare&#10;&#10;Automatiskt genererad beskrivning">
            <a:extLst>
              <a:ext uri="{FF2B5EF4-FFF2-40B4-BE49-F238E27FC236}">
                <a16:creationId xmlns:a16="http://schemas.microsoft.com/office/drawing/2014/main" id="{3906E418-943C-890C-2E29-08280999EF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2926494"/>
            <a:ext cx="720000" cy="5400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DEA81EB3-3F30-BE26-CECF-19AADD78730B}"/>
              </a:ext>
            </a:extLst>
          </p:cNvPr>
          <p:cNvSpPr txBox="1"/>
          <p:nvPr/>
        </p:nvSpPr>
        <p:spPr>
          <a:xfrm>
            <a:off x="807852" y="5624457"/>
            <a:ext cx="2067637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Keratosis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  <a:r>
              <a:rPr lang="sv-SE" sz="700" b="1" dirty="0" err="1">
                <a:latin typeface="Avenir Book" panose="02000503020000020003" pitchFamily="2" charset="0"/>
              </a:rPr>
              <a:t>pilaris</a:t>
            </a:r>
            <a:endParaRPr lang="sv-SE" sz="700" b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Multipla mm-stora röda </a:t>
            </a:r>
            <a:r>
              <a:rPr lang="sv-SE" sz="700" dirty="0" err="1">
                <a:latin typeface="Avenir Book" panose="02000503020000020003" pitchFamily="2" charset="0"/>
              </a:rPr>
              <a:t>papler</a:t>
            </a:r>
            <a:r>
              <a:rPr lang="sv-SE" sz="700" dirty="0">
                <a:latin typeface="Avenir Book" panose="02000503020000020003" pitchFamily="2" charset="0"/>
              </a:rPr>
              <a:t> distribuerade symmetriskt över utsidan och baksidan av båda överarmarna. </a:t>
            </a:r>
          </a:p>
        </p:txBody>
      </p:sp>
      <p:pic>
        <p:nvPicPr>
          <p:cNvPr id="26" name="Bildobjekt 25" descr="En bild som visar tatuering, person, nära&#10;&#10;Automatiskt genererad beskrivning">
            <a:extLst>
              <a:ext uri="{FF2B5EF4-FFF2-40B4-BE49-F238E27FC236}">
                <a16:creationId xmlns:a16="http://schemas.microsoft.com/office/drawing/2014/main" id="{823DC1EF-3CA3-DA85-908F-2565BFB9D6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5593560"/>
            <a:ext cx="720000" cy="504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3DFBFD0-62F0-730C-FB6B-F67ED2BA61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4532976"/>
            <a:ext cx="720000" cy="540000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08E9458-EB2E-1841-A5B0-34E4574DE20E}"/>
              </a:ext>
            </a:extLst>
          </p:cNvPr>
          <p:cNvSpPr txBox="1"/>
          <p:nvPr/>
        </p:nvSpPr>
        <p:spPr>
          <a:xfrm>
            <a:off x="816903" y="4638318"/>
            <a:ext cx="1993690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Handeksem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Lätt fjällande torrt </a:t>
            </a:r>
            <a:r>
              <a:rPr lang="sv-SE" sz="700" dirty="0" err="1">
                <a:latin typeface="Avenir Book" panose="02000503020000020003" pitchFamily="2" charset="0"/>
              </a:rPr>
              <a:t>erythem</a:t>
            </a:r>
            <a:r>
              <a:rPr lang="sv-SE" sz="700" dirty="0">
                <a:latin typeface="Avenir Book" panose="02000503020000020003" pitchFamily="2" charset="0"/>
              </a:rPr>
              <a:t> över dig 3–5 höger hand. Utbredd </a:t>
            </a:r>
            <a:r>
              <a:rPr lang="sv-SE" sz="700" dirty="0" err="1">
                <a:latin typeface="Avenir Book" panose="02000503020000020003" pitchFamily="2" charset="0"/>
              </a:rPr>
              <a:t>lichenifiering</a:t>
            </a:r>
            <a:r>
              <a:rPr lang="sv-SE" sz="700" dirty="0">
                <a:latin typeface="Avenir Book" panose="02000503020000020003" pitchFamily="2" charset="0"/>
              </a:rPr>
              <a:t> och fissurer.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F799AA2-37E3-4F30-8630-631A8751AA6D}"/>
              </a:ext>
            </a:extLst>
          </p:cNvPr>
          <p:cNvSpPr txBox="1"/>
          <p:nvPr/>
        </p:nvSpPr>
        <p:spPr>
          <a:xfrm>
            <a:off x="808914" y="1309381"/>
            <a:ext cx="1993690" cy="538609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Basaliom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6x7 mm oregelbunden </a:t>
            </a:r>
            <a:r>
              <a:rPr lang="sv-SE" sz="700" dirty="0" err="1">
                <a:latin typeface="Avenir Book" panose="02000503020000020003" pitchFamily="2" charset="0"/>
              </a:rPr>
              <a:t>papel</a:t>
            </a:r>
            <a:r>
              <a:rPr lang="sv-SE" sz="700" dirty="0">
                <a:latin typeface="Avenir Book" panose="02000503020000020003" pitchFamily="2" charset="0"/>
              </a:rPr>
              <a:t> med central </a:t>
            </a:r>
            <a:r>
              <a:rPr lang="sv-SE" sz="700" dirty="0" err="1">
                <a:latin typeface="Avenir Book" panose="02000503020000020003" pitchFamily="2" charset="0"/>
              </a:rPr>
              <a:t>ulceration</a:t>
            </a:r>
            <a:r>
              <a:rPr lang="sv-SE" sz="700" dirty="0">
                <a:latin typeface="Avenir Book" panose="02000503020000020003" pitchFamily="2" charset="0"/>
              </a:rPr>
              <a:t> och upphöjd kant medialt. </a:t>
            </a:r>
          </a:p>
          <a:p>
            <a:r>
              <a:rPr lang="sv-SE" sz="700" dirty="0" err="1">
                <a:latin typeface="Avenir Book" panose="02000503020000020003" pitchFamily="2" charset="0"/>
              </a:rPr>
              <a:t>Dermatoskopiskt</a:t>
            </a:r>
            <a:r>
              <a:rPr lang="sv-SE" sz="700" dirty="0">
                <a:latin typeface="Avenir Book" panose="02000503020000020003" pitchFamily="2" charset="0"/>
              </a:rPr>
              <a:t>: förgrenade kärl, </a:t>
            </a:r>
            <a:r>
              <a:rPr lang="sv-SE" sz="700" dirty="0" err="1">
                <a:latin typeface="Avenir Book" panose="02000503020000020003" pitchFamily="2" charset="0"/>
              </a:rPr>
              <a:t>ulceration</a:t>
            </a:r>
            <a:r>
              <a:rPr lang="sv-SE" sz="700" dirty="0">
                <a:latin typeface="Avenir Book" panose="02000503020000020003" pitchFamily="2" charset="0"/>
              </a:rPr>
              <a:t> och blå-grå </a:t>
            </a:r>
            <a:r>
              <a:rPr lang="sv-SE" sz="700" dirty="0" err="1">
                <a:latin typeface="Avenir Book" panose="02000503020000020003" pitchFamily="2" charset="0"/>
              </a:rPr>
              <a:t>globules</a:t>
            </a:r>
            <a:r>
              <a:rPr lang="sv-SE" sz="700" dirty="0">
                <a:latin typeface="Avenir Book" panose="02000503020000020003" pitchFamily="2" charset="0"/>
              </a:rPr>
              <a:t>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0751C35-AFF7-DD39-27E3-A560D5981E5A}"/>
              </a:ext>
            </a:extLst>
          </p:cNvPr>
          <p:cNvSpPr txBox="1"/>
          <p:nvPr/>
        </p:nvSpPr>
        <p:spPr>
          <a:xfrm>
            <a:off x="89737" y="78506"/>
            <a:ext cx="2716041" cy="153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Vanliga hudåkommor på vårdcentralen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0ACB691-069B-AAF9-C0AE-8C194FA12A1A}"/>
              </a:ext>
            </a:extLst>
          </p:cNvPr>
          <p:cNvSpPr txBox="1"/>
          <p:nvPr/>
        </p:nvSpPr>
        <p:spPr>
          <a:xfrm>
            <a:off x="807852" y="287347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Akne (</a:t>
            </a:r>
            <a:r>
              <a:rPr lang="sv-SE" sz="700" b="1" dirty="0" err="1">
                <a:latin typeface="Avenir Book" panose="02000503020000020003" pitchFamily="2" charset="0"/>
              </a:rPr>
              <a:t>papulopustulär</a:t>
            </a:r>
            <a:r>
              <a:rPr lang="sv-SE" sz="700" b="1" dirty="0">
                <a:latin typeface="Avenir Book" panose="02000503020000020003" pitchFamily="2" charset="0"/>
              </a:rPr>
              <a:t> akne)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Multipla 1-4 mm stora </a:t>
            </a:r>
            <a:r>
              <a:rPr lang="sv-SE" sz="700" dirty="0" err="1">
                <a:latin typeface="Avenir Book" panose="02000503020000020003" pitchFamily="2" charset="0"/>
              </a:rPr>
              <a:t>papler</a:t>
            </a:r>
            <a:r>
              <a:rPr lang="sv-SE" sz="700" dirty="0">
                <a:latin typeface="Avenir Book" panose="02000503020000020003" pitchFamily="2" charset="0"/>
              </a:rPr>
              <a:t> och pustler symmetriskt distribuerade över kinderna och hakan. </a:t>
            </a:r>
          </a:p>
        </p:txBody>
      </p:sp>
      <p:pic>
        <p:nvPicPr>
          <p:cNvPr id="16" name="Bildobjekt 15" descr="En bild som visar person, person, inomhus, nära&#10;&#10;Automatiskt genererad beskrivning">
            <a:extLst>
              <a:ext uri="{FF2B5EF4-FFF2-40B4-BE49-F238E27FC236}">
                <a16:creationId xmlns:a16="http://schemas.microsoft.com/office/drawing/2014/main" id="{2DA5A0EF-3FA2-165F-F120-E5A71F82D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" y="237100"/>
            <a:ext cx="720000" cy="540000"/>
          </a:xfrm>
          <a:prstGeom prst="rect">
            <a:avLst/>
          </a:prstGeom>
        </p:spPr>
      </p:pic>
      <p:pic>
        <p:nvPicPr>
          <p:cNvPr id="37" name="Bildobjekt 36" descr="En bild som visar text&#10;&#10;Automatiskt genererad beskrivning">
            <a:extLst>
              <a:ext uri="{FF2B5EF4-FFF2-40B4-BE49-F238E27FC236}">
                <a16:creationId xmlns:a16="http://schemas.microsoft.com/office/drawing/2014/main" id="{CCC5075C-68A8-B03A-8F37-4DB7B5C20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1312414"/>
            <a:ext cx="720000" cy="538500"/>
          </a:xfrm>
          <a:prstGeom prst="rect">
            <a:avLst/>
          </a:prstGeom>
        </p:spPr>
      </p:pic>
      <p:pic>
        <p:nvPicPr>
          <p:cNvPr id="23" name="Bildobjekt 22" descr="En bild som visar nära, grönsaker&#10;&#10;Automatiskt genererad beskrivning">
            <a:extLst>
              <a:ext uri="{FF2B5EF4-FFF2-40B4-BE49-F238E27FC236}">
                <a16:creationId xmlns:a16="http://schemas.microsoft.com/office/drawing/2014/main" id="{B7E653C9-661A-BA9C-53C7-4FC02CAACA91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775067"/>
            <a:ext cx="720000" cy="540000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2CB450B7-F638-662E-84C2-F992F7CAF086}"/>
              </a:ext>
            </a:extLst>
          </p:cNvPr>
          <p:cNvSpPr txBox="1"/>
          <p:nvPr/>
        </p:nvSpPr>
        <p:spPr>
          <a:xfrm>
            <a:off x="814403" y="835147"/>
            <a:ext cx="2071873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Aktinisk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  <a:r>
              <a:rPr lang="sv-SE" sz="700" b="1" dirty="0" err="1">
                <a:latin typeface="Avenir Book" panose="02000503020000020003" pitchFamily="2" charset="0"/>
              </a:rPr>
              <a:t>keratos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0,8x0,5 cm diffust avgränsad rodnad med fjällning på näsryggen. Vid palpation, sträv/skrovlig yta. </a:t>
            </a:r>
            <a:r>
              <a:rPr lang="sv-SE" sz="700" dirty="0" err="1">
                <a:latin typeface="Avenir Book" panose="02000503020000020003" pitchFamily="2" charset="0"/>
              </a:rPr>
              <a:t>Dermatoskopiskt</a:t>
            </a:r>
            <a:r>
              <a:rPr lang="sv-SE" sz="700" dirty="0">
                <a:latin typeface="Avenir Book" panose="02000503020000020003" pitchFamily="2" charset="0"/>
              </a:rPr>
              <a:t>: tydliga vita follikelmynningar. </a:t>
            </a:r>
          </a:p>
        </p:txBody>
      </p:sp>
      <p:pic>
        <p:nvPicPr>
          <p:cNvPr id="27" name="Bildobjekt 26" descr="En bild som visar tatuering&#10;&#10;Automatiskt genererad beskrivning">
            <a:extLst>
              <a:ext uri="{FF2B5EF4-FFF2-40B4-BE49-F238E27FC236}">
                <a16:creationId xmlns:a16="http://schemas.microsoft.com/office/drawing/2014/main" id="{C85834DF-D2E3-A6F6-104A-0B1D85CA9C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2389197"/>
            <a:ext cx="720000" cy="540000"/>
          </a:xfrm>
          <a:prstGeom prst="rect">
            <a:avLst/>
          </a:prstGeom>
        </p:spPr>
      </p:pic>
      <p:sp>
        <p:nvSpPr>
          <p:cNvPr id="28" name="textruta 27">
            <a:extLst>
              <a:ext uri="{FF2B5EF4-FFF2-40B4-BE49-F238E27FC236}">
                <a16:creationId xmlns:a16="http://schemas.microsoft.com/office/drawing/2014/main" id="{B7F0D565-C17D-6D52-D2F6-6A0C3A231A67}"/>
              </a:ext>
            </a:extLst>
          </p:cNvPr>
          <p:cNvSpPr txBox="1"/>
          <p:nvPr/>
        </p:nvSpPr>
        <p:spPr>
          <a:xfrm>
            <a:off x="807851" y="2401624"/>
            <a:ext cx="2071873" cy="538609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Dermatofibrom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0,5x0,5 cm diffust avgränsad röd </a:t>
            </a:r>
            <a:r>
              <a:rPr lang="sv-SE" sz="700" dirty="0" err="1">
                <a:latin typeface="Avenir Book" panose="02000503020000020003" pitchFamily="2" charset="0"/>
              </a:rPr>
              <a:t>papel</a:t>
            </a:r>
            <a:r>
              <a:rPr lang="sv-SE" sz="700" dirty="0">
                <a:latin typeface="Avenir Book" panose="02000503020000020003" pitchFamily="2" charset="0"/>
              </a:rPr>
              <a:t> med central </a:t>
            </a:r>
            <a:r>
              <a:rPr lang="sv-SE" sz="700" dirty="0" err="1">
                <a:latin typeface="Avenir Book" panose="02000503020000020003" pitchFamily="2" charset="0"/>
              </a:rPr>
              <a:t>sklerosering</a:t>
            </a:r>
            <a:r>
              <a:rPr lang="sv-SE" sz="700" dirty="0">
                <a:latin typeface="Avenir Book" panose="02000503020000020003" pitchFamily="2" charset="0"/>
              </a:rPr>
              <a:t>. </a:t>
            </a:r>
          </a:p>
          <a:p>
            <a:r>
              <a:rPr lang="sv-SE" sz="700" dirty="0" err="1">
                <a:latin typeface="Avenir Book" panose="02000503020000020003" pitchFamily="2" charset="0"/>
              </a:rPr>
              <a:t>Dermatoskopiskt</a:t>
            </a:r>
            <a:r>
              <a:rPr lang="sv-SE" sz="700" dirty="0">
                <a:latin typeface="Avenir Book" panose="02000503020000020003" pitchFamily="2" charset="0"/>
              </a:rPr>
              <a:t>: symmetriskt perifert nätverk med central </a:t>
            </a:r>
            <a:r>
              <a:rPr lang="sv-SE" sz="700" dirty="0" err="1">
                <a:latin typeface="Avenir Book" panose="02000503020000020003" pitchFamily="2" charset="0"/>
              </a:rPr>
              <a:t>hypopigmentering</a:t>
            </a:r>
            <a:r>
              <a:rPr lang="sv-SE" sz="700" dirty="0">
                <a:latin typeface="Avenir Book" panose="02000503020000020003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088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tatuering&#10;&#10;Automatiskt genererad beskrivning">
            <a:extLst>
              <a:ext uri="{FF2B5EF4-FFF2-40B4-BE49-F238E27FC236}">
                <a16:creationId xmlns:a16="http://schemas.microsoft.com/office/drawing/2014/main" id="{707D90A6-B387-C548-84C2-CD6BA21A2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5583141"/>
            <a:ext cx="720000" cy="540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96EF71E3-5045-AD87-D573-B0D5BC7F2FF5}"/>
              </a:ext>
            </a:extLst>
          </p:cNvPr>
          <p:cNvSpPr txBox="1"/>
          <p:nvPr/>
        </p:nvSpPr>
        <p:spPr>
          <a:xfrm>
            <a:off x="807852" y="5686147"/>
            <a:ext cx="1993690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Urtikaria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Multipla konfluerande röda </a:t>
            </a:r>
            <a:r>
              <a:rPr lang="sv-SE" sz="700" dirty="0" err="1">
                <a:latin typeface="Avenir Book" panose="02000503020000020003" pitchFamily="2" charset="0"/>
              </a:rPr>
              <a:t>urtikor</a:t>
            </a:r>
            <a:r>
              <a:rPr lang="sv-SE" sz="700" dirty="0">
                <a:latin typeface="Avenir Book" panose="02000503020000020003" pitchFamily="2" charset="0"/>
              </a:rPr>
              <a:t> (nässelutslag) i varierande storlek. </a:t>
            </a:r>
          </a:p>
        </p:txBody>
      </p:sp>
      <p:pic>
        <p:nvPicPr>
          <p:cNvPr id="28" name="Bildobjekt 27" descr="En bild som visar hand&#10;&#10;Automatiskt genererad beskrivning">
            <a:extLst>
              <a:ext uri="{FF2B5EF4-FFF2-40B4-BE49-F238E27FC236}">
                <a16:creationId xmlns:a16="http://schemas.microsoft.com/office/drawing/2014/main" id="{122620D3-A709-E71D-7F1C-4241E5720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" y="2400886"/>
            <a:ext cx="720000" cy="540000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B1802231-43A5-9B2F-E8FB-EA4287E246AB}"/>
              </a:ext>
            </a:extLst>
          </p:cNvPr>
          <p:cNvSpPr txBox="1"/>
          <p:nvPr/>
        </p:nvSpPr>
        <p:spPr>
          <a:xfrm>
            <a:off x="807852" y="2511526"/>
            <a:ext cx="1993690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Pyogent</a:t>
            </a:r>
            <a:r>
              <a:rPr lang="sv-SE" sz="700" b="1" dirty="0">
                <a:latin typeface="Avenir Book" panose="02000503020000020003" pitchFamily="2" charset="0"/>
              </a:rPr>
              <a:t> granulom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5x5mm röd nästan stjälkad </a:t>
            </a:r>
            <a:r>
              <a:rPr lang="sv-SE" sz="700" dirty="0" err="1">
                <a:latin typeface="Avenir Book" panose="02000503020000020003" pitchFamily="2" charset="0"/>
              </a:rPr>
              <a:t>papel</a:t>
            </a:r>
            <a:r>
              <a:rPr lang="sv-SE" sz="700" dirty="0">
                <a:latin typeface="Avenir Book" panose="02000503020000020003" pitchFamily="2" charset="0"/>
              </a:rPr>
              <a:t> på fingret. Lättblödande och delvis krustabelag.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2F799AA2-37E3-4F30-8630-631A8751AA6D}"/>
              </a:ext>
            </a:extLst>
          </p:cNvPr>
          <p:cNvSpPr txBox="1"/>
          <p:nvPr/>
        </p:nvSpPr>
        <p:spPr>
          <a:xfrm>
            <a:off x="807852" y="845618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Pityriasis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  <a:r>
              <a:rPr lang="sv-SE" sz="700" b="1" dirty="0" err="1">
                <a:latin typeface="Avenir Book" panose="02000503020000020003" pitchFamily="2" charset="0"/>
              </a:rPr>
              <a:t>versicolor</a:t>
            </a:r>
            <a:r>
              <a:rPr lang="sv-SE" sz="700" b="1" dirty="0">
                <a:latin typeface="Avenir Book" panose="02000503020000020003" pitchFamily="2" charset="0"/>
              </a:rPr>
              <a:t> (</a:t>
            </a:r>
            <a:r>
              <a:rPr lang="sv-SE" sz="700" b="1" dirty="0" err="1">
                <a:latin typeface="Avenir Book" panose="02000503020000020003" pitchFamily="2" charset="0"/>
              </a:rPr>
              <a:t>malassezia</a:t>
            </a:r>
            <a:r>
              <a:rPr lang="sv-SE" sz="700" b="1" dirty="0">
                <a:latin typeface="Avenir Book" panose="02000503020000020003" pitchFamily="2" charset="0"/>
              </a:rPr>
              <a:t>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Multipla konfluerande lätt fjällande </a:t>
            </a:r>
            <a:r>
              <a:rPr lang="sv-SE" sz="700" dirty="0" err="1">
                <a:latin typeface="Avenir Book" panose="02000503020000020003" pitchFamily="2" charset="0"/>
              </a:rPr>
              <a:t>hypopigmenterade</a:t>
            </a:r>
            <a:r>
              <a:rPr lang="sv-SE" sz="700" dirty="0">
                <a:latin typeface="Avenir Book" panose="02000503020000020003" pitchFamily="2" charset="0"/>
              </a:rPr>
              <a:t> </a:t>
            </a:r>
            <a:r>
              <a:rPr lang="sv-SE" sz="700" dirty="0" err="1">
                <a:latin typeface="Avenir Book" panose="02000503020000020003" pitchFamily="2" charset="0"/>
              </a:rPr>
              <a:t>makulae</a:t>
            </a:r>
            <a:r>
              <a:rPr lang="sv-SE" sz="700" dirty="0">
                <a:latin typeface="Avenir Book" panose="02000503020000020003" pitchFamily="2" charset="0"/>
              </a:rPr>
              <a:t> av varierande storlek. Lokaliserade på bål och höger underarm. </a:t>
            </a:r>
          </a:p>
        </p:txBody>
      </p:sp>
      <p:pic>
        <p:nvPicPr>
          <p:cNvPr id="66" name="Bildobjekt 65" descr="En bild som visar person, nära&#10;&#10;Automatiskt genererad beskrivning">
            <a:extLst>
              <a:ext uri="{FF2B5EF4-FFF2-40B4-BE49-F238E27FC236}">
                <a16:creationId xmlns:a16="http://schemas.microsoft.com/office/drawing/2014/main" id="{E328B058-4C80-E44C-86B4-9AB8622D7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787297"/>
            <a:ext cx="720000" cy="540000"/>
          </a:xfrm>
          <a:prstGeom prst="rect">
            <a:avLst/>
          </a:prstGeom>
        </p:spPr>
      </p:pic>
      <p:pic>
        <p:nvPicPr>
          <p:cNvPr id="26" name="Bildobjekt 25" descr="En bild som visar person, inomhus, nära&#10;&#10;Automatiskt genererad beskrivning">
            <a:extLst>
              <a:ext uri="{FF2B5EF4-FFF2-40B4-BE49-F238E27FC236}">
                <a16:creationId xmlns:a16="http://schemas.microsoft.com/office/drawing/2014/main" id="{FA51D085-AD98-B920-B60C-F2CC2CEA33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" y="254754"/>
            <a:ext cx="720000" cy="540000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F423E3C8-7002-8D07-C841-0D8D27EBBB0B}"/>
              </a:ext>
            </a:extLst>
          </p:cNvPr>
          <p:cNvSpPr txBox="1"/>
          <p:nvPr/>
        </p:nvSpPr>
        <p:spPr>
          <a:xfrm>
            <a:off x="814403" y="312830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Lentigo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  <a:r>
              <a:rPr lang="sv-SE" sz="700" b="1" dirty="0" err="1">
                <a:latin typeface="Avenir Book" panose="02000503020000020003" pitchFamily="2" charset="0"/>
              </a:rPr>
              <a:t>solaris</a:t>
            </a:r>
            <a:endParaRPr lang="sv-SE" sz="700" b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2x1,5 cm brun välavgränsad oregelbunden </a:t>
            </a:r>
            <a:r>
              <a:rPr lang="sv-SE" sz="700" dirty="0" err="1">
                <a:latin typeface="Avenir Book" panose="02000503020000020003" pitchFamily="2" charset="0"/>
              </a:rPr>
              <a:t>patch</a:t>
            </a:r>
            <a:r>
              <a:rPr lang="sv-SE" sz="700" dirty="0">
                <a:latin typeface="Avenir Book" panose="02000503020000020003" pitchFamily="2" charset="0"/>
              </a:rPr>
              <a:t> på vänster kind. </a:t>
            </a:r>
          </a:p>
          <a:p>
            <a:r>
              <a:rPr lang="sv-SE" sz="700" dirty="0" err="1">
                <a:latin typeface="Avenir Book" panose="02000503020000020003" pitchFamily="2" charset="0"/>
              </a:rPr>
              <a:t>Dermatoskopiskt</a:t>
            </a:r>
            <a:r>
              <a:rPr lang="sv-SE" sz="700" dirty="0">
                <a:latin typeface="Avenir Book" panose="02000503020000020003" pitchFamily="2" charset="0"/>
              </a:rPr>
              <a:t>: finger-print </a:t>
            </a:r>
            <a:r>
              <a:rPr lang="sv-SE" sz="700" dirty="0" err="1">
                <a:latin typeface="Avenir Book" panose="02000503020000020003" pitchFamily="2" charset="0"/>
              </a:rPr>
              <a:t>pattern</a:t>
            </a:r>
            <a:r>
              <a:rPr lang="sv-SE" sz="700" dirty="0">
                <a:latin typeface="Avenir Book" panose="02000503020000020003" pitchFamily="2" charset="0"/>
              </a:rPr>
              <a:t>.  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125CC2D-4DB5-0718-E7BC-4E469450AFF7}"/>
              </a:ext>
            </a:extLst>
          </p:cNvPr>
          <p:cNvSpPr txBox="1"/>
          <p:nvPr/>
        </p:nvSpPr>
        <p:spPr>
          <a:xfrm>
            <a:off x="807852" y="6170786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Zoster</a:t>
            </a:r>
            <a:r>
              <a:rPr lang="sv-SE" sz="700" b="1" dirty="0">
                <a:latin typeface="Avenir Book" panose="02000503020000020003" pitchFamily="2" charset="0"/>
              </a:rPr>
              <a:t> (bältros)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Multipla konfluerande </a:t>
            </a:r>
            <a:r>
              <a:rPr lang="sv-SE" sz="700" dirty="0" err="1">
                <a:latin typeface="Avenir Book" panose="02000503020000020003" pitchFamily="2" charset="0"/>
              </a:rPr>
              <a:t>vesikler</a:t>
            </a:r>
            <a:r>
              <a:rPr lang="sv-SE" sz="700" dirty="0">
                <a:latin typeface="Avenir Book" panose="02000503020000020003" pitchFamily="2" charset="0"/>
              </a:rPr>
              <a:t> i olika stadier med omkringliggande rodnad. Asymmetrisk distribution, följer ett </a:t>
            </a:r>
            <a:r>
              <a:rPr lang="sv-SE" sz="700" dirty="0" err="1">
                <a:latin typeface="Avenir Book" panose="02000503020000020003" pitchFamily="2" charset="0"/>
              </a:rPr>
              <a:t>dermatom</a:t>
            </a:r>
            <a:r>
              <a:rPr lang="sv-SE" sz="700" dirty="0">
                <a:latin typeface="Avenir Book" panose="02000503020000020003" pitchFamily="2" charset="0"/>
              </a:rPr>
              <a:t> längs ryggen. </a:t>
            </a:r>
          </a:p>
        </p:txBody>
      </p:sp>
      <p:pic>
        <p:nvPicPr>
          <p:cNvPr id="25" name="Bildobjekt 24" descr="En bild som visar tatuering, person&#10;&#10;Automatiskt genererad beskrivning">
            <a:extLst>
              <a:ext uri="{FF2B5EF4-FFF2-40B4-BE49-F238E27FC236}">
                <a16:creationId xmlns:a16="http://schemas.microsoft.com/office/drawing/2014/main" id="{6034BC46-ABAA-BB02-C6D9-68A136327E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/>
          <a:stretch/>
        </p:blipFill>
        <p:spPr>
          <a:xfrm>
            <a:off x="93145" y="6120901"/>
            <a:ext cx="720000" cy="540001"/>
          </a:xfrm>
          <a:prstGeom prst="rect">
            <a:avLst/>
          </a:prstGeom>
        </p:spPr>
      </p:pic>
      <p:pic>
        <p:nvPicPr>
          <p:cNvPr id="44" name="Bildobjekt 43" descr="En bild som visar mat, bröd, efterrätt&#10;&#10;Automatiskt genererad beskrivning">
            <a:extLst>
              <a:ext uri="{FF2B5EF4-FFF2-40B4-BE49-F238E27FC236}">
                <a16:creationId xmlns:a16="http://schemas.microsoft.com/office/drawing/2014/main" id="{3D2D6693-BAD8-9C40-BAD2-EC2091CCD1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4015440"/>
            <a:ext cx="720000" cy="540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C9EE1A5-E9BE-F2E9-900F-2513547347A0}"/>
              </a:ext>
            </a:extLst>
          </p:cNvPr>
          <p:cNvSpPr txBox="1"/>
          <p:nvPr/>
        </p:nvSpPr>
        <p:spPr>
          <a:xfrm>
            <a:off x="816903" y="4067913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Seborroisk </a:t>
            </a:r>
            <a:r>
              <a:rPr lang="sv-SE" sz="700" b="1" dirty="0" err="1">
                <a:latin typeface="Avenir Book" panose="02000503020000020003" pitchFamily="2" charset="0"/>
              </a:rPr>
              <a:t>keratos</a:t>
            </a:r>
            <a:r>
              <a:rPr lang="sv-SE" sz="700" b="1" dirty="0">
                <a:latin typeface="Avenir Book" panose="02000503020000020003" pitchFamily="2" charset="0"/>
              </a:rPr>
              <a:t> (mjällvårta)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2x1,5 cm välavgränsad brun tumör på ryggen.</a:t>
            </a:r>
          </a:p>
          <a:p>
            <a:r>
              <a:rPr lang="sv-SE" sz="700" dirty="0" err="1">
                <a:latin typeface="Avenir Book" panose="02000503020000020003" pitchFamily="2" charset="0"/>
              </a:rPr>
              <a:t>Dermatoskopiskt</a:t>
            </a:r>
            <a:r>
              <a:rPr lang="sv-SE" sz="700" dirty="0">
                <a:latin typeface="Avenir Book" panose="02000503020000020003" pitchFamily="2" charset="0"/>
              </a:rPr>
              <a:t>: </a:t>
            </a:r>
            <a:r>
              <a:rPr lang="sv-SE" sz="700" dirty="0" err="1">
                <a:latin typeface="Avenir Book" panose="02000503020000020003" pitchFamily="2" charset="0"/>
              </a:rPr>
              <a:t>milieliknande</a:t>
            </a:r>
            <a:r>
              <a:rPr lang="sv-SE" sz="700" dirty="0">
                <a:latin typeface="Avenir Book" panose="02000503020000020003" pitchFamily="2" charset="0"/>
              </a:rPr>
              <a:t> cystor samt </a:t>
            </a:r>
            <a:r>
              <a:rPr lang="sv-SE" sz="700" dirty="0" err="1">
                <a:latin typeface="Avenir Book" panose="02000503020000020003" pitchFamily="2" charset="0"/>
              </a:rPr>
              <a:t>komedoliknande</a:t>
            </a:r>
            <a:r>
              <a:rPr lang="sv-SE" sz="700" dirty="0">
                <a:latin typeface="Avenir Book" panose="02000503020000020003" pitchFamily="2" charset="0"/>
              </a:rPr>
              <a:t> öppningar.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2EE52F6-660A-C83A-DAC9-983A5744313E}"/>
              </a:ext>
            </a:extLst>
          </p:cNvPr>
          <p:cNvSpPr txBox="1"/>
          <p:nvPr/>
        </p:nvSpPr>
        <p:spPr>
          <a:xfrm>
            <a:off x="807852" y="1943020"/>
            <a:ext cx="1993690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Polymorft ljuseksem (soleksem )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Röd oregelbunden </a:t>
            </a:r>
            <a:r>
              <a:rPr lang="sv-SE" sz="700" dirty="0" err="1">
                <a:latin typeface="Avenir Book" panose="02000503020000020003" pitchFamily="2" charset="0"/>
              </a:rPr>
              <a:t>patch</a:t>
            </a:r>
            <a:r>
              <a:rPr lang="sv-SE" sz="700" dirty="0">
                <a:latin typeface="Avenir Book" panose="02000503020000020003" pitchFamily="2" charset="0"/>
              </a:rPr>
              <a:t> med inslag av </a:t>
            </a:r>
            <a:r>
              <a:rPr lang="sv-SE" sz="700" dirty="0" err="1">
                <a:latin typeface="Avenir Book" panose="02000503020000020003" pitchFamily="2" charset="0"/>
              </a:rPr>
              <a:t>papler</a:t>
            </a:r>
            <a:r>
              <a:rPr lang="sv-SE" sz="700" dirty="0">
                <a:latin typeface="Avenir Book" panose="02000503020000020003" pitchFamily="2" charset="0"/>
              </a:rPr>
              <a:t>. Utbredning över stora delar av dekolletaget. </a:t>
            </a:r>
          </a:p>
        </p:txBody>
      </p:sp>
      <p:pic>
        <p:nvPicPr>
          <p:cNvPr id="22" name="Bildobjekt 21" descr="En bild som visar person, inomhus, person, tatuering&#10;&#10;Automatiskt genererad beskrivning">
            <a:extLst>
              <a:ext uri="{FF2B5EF4-FFF2-40B4-BE49-F238E27FC236}">
                <a16:creationId xmlns:a16="http://schemas.microsoft.com/office/drawing/2014/main" id="{666864FB-5187-0072-4870-AD5ACC9ACA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1860422"/>
            <a:ext cx="720000" cy="540000"/>
          </a:xfrm>
          <a:prstGeom prst="rect">
            <a:avLst/>
          </a:prstGeom>
        </p:spPr>
      </p:pic>
      <p:pic>
        <p:nvPicPr>
          <p:cNvPr id="12" name="Bildobjekt 11" descr="En bild som visar gnagare&#10;&#10;Automatiskt genererad beskrivning">
            <a:extLst>
              <a:ext uri="{FF2B5EF4-FFF2-40B4-BE49-F238E27FC236}">
                <a16:creationId xmlns:a16="http://schemas.microsoft.com/office/drawing/2014/main" id="{56A5ED87-7C7D-5D18-2FFC-A4B6D5DAAA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5054942"/>
            <a:ext cx="720000" cy="54000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C95BE797-5DE5-9E0B-0E26-6B68A372F563}"/>
              </a:ext>
            </a:extLst>
          </p:cNvPr>
          <p:cNvSpPr txBox="1"/>
          <p:nvPr/>
        </p:nvSpPr>
        <p:spPr>
          <a:xfrm>
            <a:off x="807852" y="5219237"/>
            <a:ext cx="1993690" cy="215444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Skin tags/</a:t>
            </a:r>
            <a:r>
              <a:rPr lang="sv-SE" sz="700" b="1" dirty="0" err="1">
                <a:latin typeface="Avenir Book" panose="02000503020000020003" pitchFamily="2" charset="0"/>
              </a:rPr>
              <a:t>acrochordon</a:t>
            </a:r>
            <a:r>
              <a:rPr lang="sv-SE" sz="700" b="1" dirty="0">
                <a:latin typeface="Avenir Book" panose="02000503020000020003" pitchFamily="2" charset="0"/>
              </a:rPr>
              <a:t>/</a:t>
            </a:r>
            <a:r>
              <a:rPr lang="sv-SE" sz="700" b="1" dirty="0" err="1">
                <a:latin typeface="Avenir Book" panose="02000503020000020003" pitchFamily="2" charset="0"/>
              </a:rPr>
              <a:t>fibrom</a:t>
            </a:r>
            <a:endParaRPr lang="sv-SE" sz="700" b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Hudfärgad flikformad utväxt i armhålan. 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2FEF8B4-6491-426A-A54E-D94D4DBD7F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1323170"/>
            <a:ext cx="720000" cy="540000"/>
          </a:xfrm>
          <a:prstGeom prst="rect">
            <a:avLst/>
          </a:prstGeom>
        </p:spPr>
      </p:pic>
      <p:pic>
        <p:nvPicPr>
          <p:cNvPr id="64" name="Bildobjekt 63" descr="En bild som visar person, person, har på sig, gammal&#10;&#10;Automatiskt genererad beskrivning">
            <a:extLst>
              <a:ext uri="{FF2B5EF4-FFF2-40B4-BE49-F238E27FC236}">
                <a16:creationId xmlns:a16="http://schemas.microsoft.com/office/drawing/2014/main" id="{60AC0EF3-84A4-6642-900F-C9DCFF6AF4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3470885"/>
            <a:ext cx="720000" cy="540000"/>
          </a:xfrm>
          <a:prstGeom prst="rect">
            <a:avLst/>
          </a:prstGeom>
          <a:ln w="19050"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0751C35-AFF7-DD39-27E3-A560D5981E5A}"/>
              </a:ext>
            </a:extLst>
          </p:cNvPr>
          <p:cNvSpPr txBox="1"/>
          <p:nvPr/>
        </p:nvSpPr>
        <p:spPr>
          <a:xfrm>
            <a:off x="89737" y="78506"/>
            <a:ext cx="2716041" cy="153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Vanliga hudåkommor på vårdcentralen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9BC8ED7-FEA4-55E3-40F7-801C909CBE34}"/>
              </a:ext>
            </a:extLst>
          </p:cNvPr>
          <p:cNvSpPr txBox="1"/>
          <p:nvPr/>
        </p:nvSpPr>
        <p:spPr>
          <a:xfrm>
            <a:off x="816903" y="1433450"/>
            <a:ext cx="1993690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Plackpsoriasis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Välavgränsade plack med diskret fjällning (</a:t>
            </a:r>
            <a:r>
              <a:rPr lang="sv-SE" sz="700" dirty="0" err="1">
                <a:latin typeface="Avenir Book" panose="02000503020000020003" pitchFamily="2" charset="0"/>
              </a:rPr>
              <a:t>squama</a:t>
            </a:r>
            <a:r>
              <a:rPr lang="sv-SE" sz="700" dirty="0">
                <a:latin typeface="Avenir Book" panose="02000503020000020003" pitchFamily="2" charset="0"/>
              </a:rPr>
              <a:t>). 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C13B087-BFCD-0485-323F-C7921F69DFD6}"/>
              </a:ext>
            </a:extLst>
          </p:cNvPr>
          <p:cNvSpPr txBox="1"/>
          <p:nvPr/>
        </p:nvSpPr>
        <p:spPr>
          <a:xfrm>
            <a:off x="807852" y="3531216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Rosacea</a:t>
            </a:r>
            <a:endParaRPr lang="sv-SE" sz="700" b="1" dirty="0">
              <a:latin typeface="Avenir Book" panose="02000503020000020003" pitchFamily="2" charset="0"/>
            </a:endParaRPr>
          </a:p>
          <a:p>
            <a:r>
              <a:rPr lang="sv-SE" sz="700" dirty="0">
                <a:latin typeface="Avenir Book" panose="02000503020000020003" pitchFamily="2" charset="0"/>
              </a:rPr>
              <a:t>Symmetriskt </a:t>
            </a:r>
            <a:r>
              <a:rPr lang="sv-SE" sz="700" dirty="0" err="1">
                <a:latin typeface="Avenir Book" panose="02000503020000020003" pitchFamily="2" charset="0"/>
              </a:rPr>
              <a:t>erythem</a:t>
            </a:r>
            <a:r>
              <a:rPr lang="sv-SE" sz="700" dirty="0">
                <a:latin typeface="Avenir Book" panose="02000503020000020003" pitchFamily="2" charset="0"/>
              </a:rPr>
              <a:t> med röda </a:t>
            </a:r>
            <a:r>
              <a:rPr lang="sv-SE" sz="700" dirty="0" err="1">
                <a:latin typeface="Avenir Book" panose="02000503020000020003" pitchFamily="2" charset="0"/>
              </a:rPr>
              <a:t>papler</a:t>
            </a:r>
            <a:r>
              <a:rPr lang="sv-SE" sz="700" dirty="0">
                <a:latin typeface="Avenir Book" panose="02000503020000020003" pitchFamily="2" charset="0"/>
              </a:rPr>
              <a:t>, pustler och </a:t>
            </a:r>
            <a:r>
              <a:rPr lang="sv-SE" sz="700" dirty="0" err="1">
                <a:latin typeface="Avenir Book" panose="02000503020000020003" pitchFamily="2" charset="0"/>
              </a:rPr>
              <a:t>telangiektasier</a:t>
            </a:r>
            <a:r>
              <a:rPr lang="sv-SE" sz="700" dirty="0">
                <a:latin typeface="Avenir Book" panose="02000503020000020003" pitchFamily="2" charset="0"/>
              </a:rPr>
              <a:t>. Lokaliserat över kinderna och över näsan som är lätt förstorad.</a:t>
            </a:r>
          </a:p>
        </p:txBody>
      </p:sp>
      <p:pic>
        <p:nvPicPr>
          <p:cNvPr id="21" name="Bildobjekt 20" descr="En bild som visar inomhus, hand&#10;&#10;Automatiskt genererad beskrivning">
            <a:extLst>
              <a:ext uri="{FF2B5EF4-FFF2-40B4-BE49-F238E27FC236}">
                <a16:creationId xmlns:a16="http://schemas.microsoft.com/office/drawing/2014/main" id="{8D2CE4B7-E142-9C8C-998F-79B647D33F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2931646"/>
            <a:ext cx="720000" cy="540000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9E49ADDA-6D27-F8B8-F50C-8FA26B3311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4554280"/>
            <a:ext cx="720000" cy="54000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0B60553-62BD-A391-41BE-49D8BF9E1284}"/>
              </a:ext>
            </a:extLst>
          </p:cNvPr>
          <p:cNvSpPr txBox="1"/>
          <p:nvPr/>
        </p:nvSpPr>
        <p:spPr>
          <a:xfrm>
            <a:off x="807852" y="2971529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Verrucae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  <a:r>
              <a:rPr lang="sv-SE" sz="700" b="1" dirty="0" err="1">
                <a:latin typeface="Avenir Book" panose="02000503020000020003" pitchFamily="2" charset="0"/>
              </a:rPr>
              <a:t>vulgaris</a:t>
            </a:r>
            <a:r>
              <a:rPr lang="sv-SE" sz="700" b="1" dirty="0">
                <a:latin typeface="Avenir Book" panose="02000503020000020003" pitchFamily="2" charset="0"/>
              </a:rPr>
              <a:t> (</a:t>
            </a:r>
            <a:r>
              <a:rPr lang="sv-SE" sz="700" b="1" dirty="0" err="1">
                <a:latin typeface="Avenir Book" panose="02000503020000020003" pitchFamily="2" charset="0"/>
              </a:rPr>
              <a:t>kutana</a:t>
            </a:r>
            <a:r>
              <a:rPr lang="sv-SE" sz="700" b="1" dirty="0">
                <a:latin typeface="Avenir Book" panose="02000503020000020003" pitchFamily="2" charset="0"/>
              </a:rPr>
              <a:t> vårtor)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Två stycken välavgränsade, </a:t>
            </a:r>
            <a:r>
              <a:rPr lang="sv-SE" sz="700" dirty="0" err="1">
                <a:latin typeface="Avenir Book" panose="02000503020000020003" pitchFamily="2" charset="0"/>
              </a:rPr>
              <a:t>verrukösa</a:t>
            </a:r>
            <a:r>
              <a:rPr lang="sv-SE" sz="700" dirty="0">
                <a:latin typeface="Avenir Book" panose="02000503020000020003" pitchFamily="2" charset="0"/>
              </a:rPr>
              <a:t>, lätt fjällande </a:t>
            </a:r>
            <a:r>
              <a:rPr lang="sv-SE" sz="700" dirty="0" err="1">
                <a:latin typeface="Avenir Book" panose="02000503020000020003" pitchFamily="2" charset="0"/>
              </a:rPr>
              <a:t>papler</a:t>
            </a:r>
            <a:r>
              <a:rPr lang="sv-SE" sz="700" dirty="0">
                <a:latin typeface="Avenir Book" panose="02000503020000020003" pitchFamily="2" charset="0"/>
              </a:rPr>
              <a:t>. Storlek 6x4 och en 5x5 mm. Innehåller punktformade mörka prickar.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6DBA118-681D-5BD4-D886-A24E5FE043BF}"/>
              </a:ext>
            </a:extLst>
          </p:cNvPr>
          <p:cNvSpPr txBox="1"/>
          <p:nvPr/>
        </p:nvSpPr>
        <p:spPr>
          <a:xfrm>
            <a:off x="807852" y="4614002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Skabb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Centimeterlånga, trådsmala ljusa gångar med omkringliggande rodnad. Lokaliserat mellan tårna. Ofta även spridda </a:t>
            </a:r>
            <a:r>
              <a:rPr lang="sv-SE" sz="700" dirty="0" err="1">
                <a:latin typeface="Avenir Book" panose="02000503020000020003" pitchFamily="2" charset="0"/>
              </a:rPr>
              <a:t>exkorationer</a:t>
            </a:r>
            <a:r>
              <a:rPr lang="sv-SE" sz="700" dirty="0">
                <a:latin typeface="Avenir Book" panose="02000503020000020003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846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En bild som visar person, inomhus, har på sig, nära&#10;&#10;Automatiskt genererad beskrivning">
            <a:extLst>
              <a:ext uri="{FF2B5EF4-FFF2-40B4-BE49-F238E27FC236}">
                <a16:creationId xmlns:a16="http://schemas.microsoft.com/office/drawing/2014/main" id="{488F07D3-FC12-EE55-220F-DA82AB2A2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" y="4006608"/>
            <a:ext cx="720000" cy="540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0751C35-AFF7-DD39-27E3-A560D5981E5A}"/>
              </a:ext>
            </a:extLst>
          </p:cNvPr>
          <p:cNvSpPr txBox="1"/>
          <p:nvPr/>
        </p:nvSpPr>
        <p:spPr>
          <a:xfrm>
            <a:off x="89737" y="78506"/>
            <a:ext cx="2716041" cy="153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" tIns="0" bIns="0" rtlCol="0" anchor="ctr" anchorCtr="0">
            <a:spAutoFit/>
          </a:bodyPr>
          <a:lstStyle/>
          <a:p>
            <a:r>
              <a:rPr lang="sv-SE" sz="1000" b="1" dirty="0">
                <a:latin typeface="Avenir Book" panose="02000503020000020003" pitchFamily="2" charset="0"/>
              </a:rPr>
              <a:t>Exempel hudåkommor hos barn 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9DF6FAAD-FE29-0E63-1AF6-51D6E7E0C568}"/>
              </a:ext>
            </a:extLst>
          </p:cNvPr>
          <p:cNvSpPr txBox="1"/>
          <p:nvPr/>
        </p:nvSpPr>
        <p:spPr>
          <a:xfrm>
            <a:off x="812087" y="1912175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Höstblåsor</a:t>
            </a:r>
          </a:p>
          <a:p>
            <a:r>
              <a:rPr lang="sv-SE" sz="700" b="0" i="0" dirty="0">
                <a:effectLst/>
                <a:latin typeface="Avenir Book" panose="02000503020000020003" pitchFamily="2" charset="0"/>
              </a:rPr>
              <a:t>Multipla ljusrosa </a:t>
            </a:r>
            <a:r>
              <a:rPr lang="sv-SE" sz="700" b="0" i="0" dirty="0" err="1">
                <a:effectLst/>
                <a:latin typeface="Avenir Book" panose="02000503020000020003" pitchFamily="2" charset="0"/>
              </a:rPr>
              <a:t>makulae</a:t>
            </a:r>
            <a:r>
              <a:rPr lang="sv-SE" sz="700" b="0" i="0" dirty="0">
                <a:effectLst/>
                <a:latin typeface="Avenir Book" panose="02000503020000020003" pitchFamily="2" charset="0"/>
              </a:rPr>
              <a:t> och ljusgrå ovala </a:t>
            </a:r>
            <a:r>
              <a:rPr lang="sv-SE" sz="700" b="0" i="0" dirty="0" err="1">
                <a:effectLst/>
                <a:latin typeface="Avenir Book" panose="02000503020000020003" pitchFamily="2" charset="0"/>
              </a:rPr>
              <a:t>vesikler</a:t>
            </a:r>
            <a:r>
              <a:rPr lang="sv-SE" sz="700" b="0" i="0" dirty="0">
                <a:effectLst/>
                <a:latin typeface="Avenir Book" panose="02000503020000020003" pitchFamily="2" charset="0"/>
              </a:rPr>
              <a:t> med omkringliggande rodnad. I nivå med hudplanet på handflatan. </a:t>
            </a:r>
          </a:p>
        </p:txBody>
      </p:sp>
      <p:pic>
        <p:nvPicPr>
          <p:cNvPr id="32" name="Bildobjekt 31" descr="En bild som visar person, nära&#10;&#10;Automatiskt genererad beskrivning">
            <a:extLst>
              <a:ext uri="{FF2B5EF4-FFF2-40B4-BE49-F238E27FC236}">
                <a16:creationId xmlns:a16="http://schemas.microsoft.com/office/drawing/2014/main" id="{99F594D3-77B1-AE01-F3EC-A051F7E02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" y="1860271"/>
            <a:ext cx="720000" cy="540000"/>
          </a:xfrm>
          <a:prstGeom prst="rect">
            <a:avLst/>
          </a:prstGeom>
        </p:spPr>
      </p:pic>
      <p:pic>
        <p:nvPicPr>
          <p:cNvPr id="37" name="Bildobjekt 36" descr="En bild som visar person, tatuering&#10;&#10;Automatiskt genererad beskrivning">
            <a:extLst>
              <a:ext uri="{FF2B5EF4-FFF2-40B4-BE49-F238E27FC236}">
                <a16:creationId xmlns:a16="http://schemas.microsoft.com/office/drawing/2014/main" id="{018F67D3-DB61-AAF4-E5E3-F4CD6E6B38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1322654"/>
            <a:ext cx="720000" cy="540000"/>
          </a:xfrm>
          <a:prstGeom prst="rect">
            <a:avLst/>
          </a:prstGeom>
        </p:spPr>
      </p:pic>
      <p:pic>
        <p:nvPicPr>
          <p:cNvPr id="41" name="Bildobjekt 40" descr="En bild som visar kosmetika&#10;&#10;Automatiskt genererad beskrivning">
            <a:extLst>
              <a:ext uri="{FF2B5EF4-FFF2-40B4-BE49-F238E27FC236}">
                <a16:creationId xmlns:a16="http://schemas.microsoft.com/office/drawing/2014/main" id="{2FBD6CD7-8EE4-CCC3-7712-0462D0AF35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4545892"/>
            <a:ext cx="720000" cy="540000"/>
          </a:xfrm>
          <a:prstGeom prst="rect">
            <a:avLst/>
          </a:prstGeom>
        </p:spPr>
      </p:pic>
      <p:pic>
        <p:nvPicPr>
          <p:cNvPr id="46" name="Bildobjekt 45" descr="En bild som visar tatuering&#10;&#10;Automatiskt genererad beskrivning">
            <a:extLst>
              <a:ext uri="{FF2B5EF4-FFF2-40B4-BE49-F238E27FC236}">
                <a16:creationId xmlns:a16="http://schemas.microsoft.com/office/drawing/2014/main" id="{2E0570EA-D00C-5846-3EA3-81F9CE2C19D9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/>
          <a:stretch/>
        </p:blipFill>
        <p:spPr>
          <a:xfrm>
            <a:off x="92912" y="5086415"/>
            <a:ext cx="720000" cy="540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E985067-F477-060E-654B-6C2F91C86A30}"/>
              </a:ext>
            </a:extLst>
          </p:cNvPr>
          <p:cNvSpPr txBox="1"/>
          <p:nvPr/>
        </p:nvSpPr>
        <p:spPr>
          <a:xfrm>
            <a:off x="808585" y="4711188"/>
            <a:ext cx="1993690" cy="215444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Seborroiskt eksem (skorv/mjälleksem) 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Fet fjällning i hårbotten.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CF23429-B809-6EAE-C918-4C4D483FCD5F}"/>
              </a:ext>
            </a:extLst>
          </p:cNvPr>
          <p:cNvSpPr txBox="1"/>
          <p:nvPr/>
        </p:nvSpPr>
        <p:spPr>
          <a:xfrm>
            <a:off x="809660" y="4043665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Scarlatina</a:t>
            </a:r>
            <a:r>
              <a:rPr lang="sv-SE" sz="700" b="1" dirty="0">
                <a:latin typeface="Avenir Book" panose="02000503020000020003" pitchFamily="2" charset="0"/>
              </a:rPr>
              <a:t> (scharlakansfeber)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Små röda </a:t>
            </a:r>
            <a:r>
              <a:rPr lang="sv-SE" sz="700" dirty="0" err="1">
                <a:latin typeface="Avenir Book" panose="02000503020000020003" pitchFamily="2" charset="0"/>
              </a:rPr>
              <a:t>papler</a:t>
            </a:r>
            <a:r>
              <a:rPr lang="sv-SE" sz="700" dirty="0">
                <a:latin typeface="Avenir Book" panose="02000503020000020003" pitchFamily="2" charset="0"/>
              </a:rPr>
              <a:t> med omkringliggande rodnad på kinder. </a:t>
            </a:r>
            <a:r>
              <a:rPr lang="sv-SE" sz="700" dirty="0" err="1">
                <a:latin typeface="Avenir Book" panose="02000503020000020003" pitchFamily="2" charset="0"/>
              </a:rPr>
              <a:t>Circumoral</a:t>
            </a:r>
            <a:r>
              <a:rPr lang="sv-SE" sz="700" dirty="0">
                <a:latin typeface="Avenir Book" panose="02000503020000020003" pitchFamily="2" charset="0"/>
              </a:rPr>
              <a:t> blekhet (kolla om smultrontunga).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81D43E4-B599-7F23-0B3E-E946AD46FD22}"/>
              </a:ext>
            </a:extLst>
          </p:cNvPr>
          <p:cNvSpPr txBox="1"/>
          <p:nvPr/>
        </p:nvSpPr>
        <p:spPr>
          <a:xfrm>
            <a:off x="819403" y="5140971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Tinea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  <a:r>
              <a:rPr lang="sv-SE" sz="700" b="1" dirty="0" err="1">
                <a:latin typeface="Avenir Book" panose="02000503020000020003" pitchFamily="2" charset="0"/>
              </a:rPr>
              <a:t>corporis</a:t>
            </a:r>
            <a:r>
              <a:rPr lang="sv-SE" sz="700" b="1" dirty="0">
                <a:latin typeface="Avenir Book" panose="02000503020000020003" pitchFamily="2" charset="0"/>
              </a:rPr>
              <a:t> (ringorm)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4x5 cm välavgränsat </a:t>
            </a:r>
            <a:r>
              <a:rPr lang="sv-SE" sz="700" dirty="0" err="1">
                <a:latin typeface="Avenir Book" panose="02000503020000020003" pitchFamily="2" charset="0"/>
              </a:rPr>
              <a:t>annulärt</a:t>
            </a:r>
            <a:r>
              <a:rPr lang="sv-SE" sz="700" dirty="0">
                <a:latin typeface="Avenir Book" panose="02000503020000020003" pitchFamily="2" charset="0"/>
              </a:rPr>
              <a:t> plack med lätt fjällning i randzonen. Centralt ses en lättare uppklarning.</a:t>
            </a:r>
          </a:p>
        </p:txBody>
      </p:sp>
      <p:pic>
        <p:nvPicPr>
          <p:cNvPr id="11" name="Bildobjekt 10" descr="En bild som visar inomhus, nära&#10;&#10;Automatiskt genererad beskrivning">
            <a:extLst>
              <a:ext uri="{FF2B5EF4-FFF2-40B4-BE49-F238E27FC236}">
                <a16:creationId xmlns:a16="http://schemas.microsoft.com/office/drawing/2014/main" id="{57DE311B-3743-37DF-4B21-C991FE6FD8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" y="254772"/>
            <a:ext cx="720000" cy="5376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53C4F102-1F45-2A3A-C77D-D32882810528}"/>
              </a:ext>
            </a:extLst>
          </p:cNvPr>
          <p:cNvSpPr txBox="1"/>
          <p:nvPr/>
        </p:nvSpPr>
        <p:spPr>
          <a:xfrm>
            <a:off x="814039" y="359733"/>
            <a:ext cx="1993690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Blöjderamtit</a:t>
            </a:r>
            <a:r>
              <a:rPr lang="sv-SE" sz="700" b="1" dirty="0">
                <a:latin typeface="Avenir Book" panose="02000503020000020003" pitchFamily="2" charset="0"/>
              </a:rPr>
              <a:t> (sannolikt inslag av </a:t>
            </a:r>
            <a:r>
              <a:rPr lang="sv-SE" sz="700" b="1" dirty="0" err="1">
                <a:latin typeface="Avenir Book" panose="02000503020000020003" pitchFamily="2" charset="0"/>
              </a:rPr>
              <a:t>candida</a:t>
            </a:r>
            <a:r>
              <a:rPr lang="sv-SE" sz="700" b="1" dirty="0">
                <a:latin typeface="Avenir Book" panose="02000503020000020003" pitchFamily="2" charset="0"/>
              </a:rPr>
              <a:t>)</a:t>
            </a:r>
          </a:p>
          <a:p>
            <a:r>
              <a:rPr lang="sv-SE" sz="700" dirty="0" err="1">
                <a:latin typeface="Avenir Book" panose="02000503020000020003" pitchFamily="2" charset="0"/>
              </a:rPr>
              <a:t>Makulopapulöst</a:t>
            </a:r>
            <a:r>
              <a:rPr lang="sv-SE" sz="700" dirty="0">
                <a:latin typeface="Avenir Book" panose="02000503020000020003" pitchFamily="2" charset="0"/>
              </a:rPr>
              <a:t> </a:t>
            </a:r>
            <a:r>
              <a:rPr lang="sv-SE" sz="700" dirty="0" err="1">
                <a:latin typeface="Avenir Book" panose="02000503020000020003" pitchFamily="2" charset="0"/>
              </a:rPr>
              <a:t>erythem</a:t>
            </a:r>
            <a:r>
              <a:rPr lang="sv-SE" sz="700" dirty="0">
                <a:latin typeface="Avenir Book" panose="02000503020000020003" pitchFamily="2" charset="0"/>
              </a:rPr>
              <a:t> med inslag av </a:t>
            </a:r>
            <a:r>
              <a:rPr lang="sv-SE" sz="700" dirty="0" err="1">
                <a:latin typeface="Avenir Book" panose="02000503020000020003" pitchFamily="2" charset="0"/>
              </a:rPr>
              <a:t>satellitpapler</a:t>
            </a:r>
            <a:r>
              <a:rPr lang="sv-SE" sz="700" dirty="0">
                <a:latin typeface="Avenir Book" panose="02000503020000020003" pitchFamily="2" charset="0"/>
              </a:rPr>
              <a:t>. </a:t>
            </a:r>
          </a:p>
        </p:txBody>
      </p:sp>
      <p:pic>
        <p:nvPicPr>
          <p:cNvPr id="14" name="Bildobjekt 13" descr="En bild som visar person&#10;&#10;Automatiskt genererad beskrivning">
            <a:extLst>
              <a:ext uri="{FF2B5EF4-FFF2-40B4-BE49-F238E27FC236}">
                <a16:creationId xmlns:a16="http://schemas.microsoft.com/office/drawing/2014/main" id="{DBE7E6D6-F8C5-7F14-4324-288D80B45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" y="785353"/>
            <a:ext cx="720000" cy="54000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B37C6884-F774-D205-3CFA-9FAA5858F91D}"/>
              </a:ext>
            </a:extLst>
          </p:cNvPr>
          <p:cNvSpPr txBox="1"/>
          <p:nvPr/>
        </p:nvSpPr>
        <p:spPr>
          <a:xfrm>
            <a:off x="818960" y="835389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Erythema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  <a:r>
              <a:rPr lang="sv-SE" sz="700" b="1" dirty="0" err="1">
                <a:latin typeface="Avenir Book" panose="02000503020000020003" pitchFamily="2" charset="0"/>
              </a:rPr>
              <a:t>infectiosum</a:t>
            </a:r>
            <a:r>
              <a:rPr lang="sv-SE" sz="700" b="1" dirty="0">
                <a:latin typeface="Avenir Book" panose="02000503020000020003" pitchFamily="2" charset="0"/>
              </a:rPr>
              <a:t> (femte sjukan)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Ilsket röda kinder bilateralt ”</a:t>
            </a:r>
            <a:r>
              <a:rPr lang="sv-SE" sz="700" dirty="0" err="1">
                <a:latin typeface="Avenir Book" panose="02000503020000020003" pitchFamily="2" charset="0"/>
              </a:rPr>
              <a:t>slapped</a:t>
            </a:r>
            <a:r>
              <a:rPr lang="sv-SE" sz="700" dirty="0">
                <a:latin typeface="Avenir Book" panose="02000503020000020003" pitchFamily="2" charset="0"/>
              </a:rPr>
              <a:t> </a:t>
            </a:r>
            <a:r>
              <a:rPr lang="sv-SE" sz="700" dirty="0" err="1">
                <a:latin typeface="Avenir Book" panose="02000503020000020003" pitchFamily="2" charset="0"/>
              </a:rPr>
              <a:t>cheek</a:t>
            </a:r>
            <a:r>
              <a:rPr lang="sv-SE" sz="700" dirty="0">
                <a:latin typeface="Avenir Book" panose="02000503020000020003" pitchFamily="2" charset="0"/>
              </a:rPr>
              <a:t>” På bålen och extremiteter ses </a:t>
            </a:r>
            <a:r>
              <a:rPr lang="sv-SE" sz="700" dirty="0" err="1">
                <a:latin typeface="Avenir Book" panose="02000503020000020003" pitchFamily="2" charset="0"/>
              </a:rPr>
              <a:t>nätverkliknande</a:t>
            </a:r>
            <a:r>
              <a:rPr lang="sv-SE" sz="700" dirty="0">
                <a:latin typeface="Avenir Book" panose="02000503020000020003" pitchFamily="2" charset="0"/>
              </a:rPr>
              <a:t> </a:t>
            </a:r>
            <a:r>
              <a:rPr lang="sv-SE" sz="700" dirty="0" err="1">
                <a:latin typeface="Avenir Book" panose="02000503020000020003" pitchFamily="2" charset="0"/>
              </a:rPr>
              <a:t>makulopapulöst</a:t>
            </a:r>
            <a:r>
              <a:rPr lang="sv-SE" sz="700" dirty="0">
                <a:latin typeface="Avenir Book" panose="02000503020000020003" pitchFamily="2" charset="0"/>
              </a:rPr>
              <a:t> </a:t>
            </a:r>
            <a:r>
              <a:rPr lang="sv-SE" sz="700" dirty="0" err="1">
                <a:latin typeface="Avenir Book" panose="02000503020000020003" pitchFamily="2" charset="0"/>
              </a:rPr>
              <a:t>exantem</a:t>
            </a:r>
            <a:r>
              <a:rPr lang="sv-SE" sz="700" dirty="0">
                <a:latin typeface="Avenir Book" panose="02000503020000020003" pitchFamily="2" charset="0"/>
              </a:rPr>
              <a:t>.</a:t>
            </a:r>
          </a:p>
        </p:txBody>
      </p:sp>
      <p:pic>
        <p:nvPicPr>
          <p:cNvPr id="22" name="Bildobjekt 21" descr="En bild som visar person, nära&#10;&#10;Automatiskt genererad beskrivning">
            <a:extLst>
              <a:ext uri="{FF2B5EF4-FFF2-40B4-BE49-F238E27FC236}">
                <a16:creationId xmlns:a16="http://schemas.microsoft.com/office/drawing/2014/main" id="{4A164174-2DD6-7DF2-0A26-141FBD771C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2396929"/>
            <a:ext cx="720000" cy="538875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4B7FEF14-61F8-790D-15BC-16B1AB186AAF}"/>
              </a:ext>
            </a:extLst>
          </p:cNvPr>
          <p:cNvSpPr txBox="1"/>
          <p:nvPr/>
        </p:nvSpPr>
        <p:spPr>
          <a:xfrm>
            <a:off x="812087" y="2393913"/>
            <a:ext cx="2067637" cy="538609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Impetigo (svinkoppor)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Multipla gulaktiga konfluerande krustor på rodnad hud. Perifert ses även en del erosioner där krustor fallit bort. Lokaliserat runt munnen, täcker en yta på ca 3-4 cm.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3F3A8FA4-4EF0-6C53-884A-FDBF4AFE5353}"/>
              </a:ext>
            </a:extLst>
          </p:cNvPr>
          <p:cNvSpPr txBox="1"/>
          <p:nvPr/>
        </p:nvSpPr>
        <p:spPr>
          <a:xfrm>
            <a:off x="813541" y="3036307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Infantilt </a:t>
            </a:r>
            <a:r>
              <a:rPr lang="sv-SE" sz="700" b="1" dirty="0" err="1">
                <a:latin typeface="Avenir Book" panose="02000503020000020003" pitchFamily="2" charset="0"/>
              </a:rPr>
              <a:t>hemangiom</a:t>
            </a:r>
            <a:r>
              <a:rPr lang="sv-SE" sz="700" b="1" dirty="0">
                <a:latin typeface="Avenir Book" panose="02000503020000020003" pitchFamily="2" charset="0"/>
              </a:rPr>
              <a:t> (smultronmärke)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2x1 cm välavgränsad röd tumör med </a:t>
            </a:r>
            <a:r>
              <a:rPr lang="sv-SE" sz="700" dirty="0" err="1">
                <a:latin typeface="Avenir Book" panose="02000503020000020003" pitchFamily="2" charset="0"/>
              </a:rPr>
              <a:t>gummiaktig</a:t>
            </a:r>
            <a:r>
              <a:rPr lang="sv-SE" sz="700" dirty="0">
                <a:latin typeface="Avenir Book" panose="02000503020000020003" pitchFamily="2" charset="0"/>
              </a:rPr>
              <a:t>/fast konsistens.</a:t>
            </a:r>
          </a:p>
          <a:p>
            <a:endParaRPr lang="sv-SE" sz="700" dirty="0">
              <a:latin typeface="Avenir Book" panose="02000503020000020003" pitchFamily="2" charset="0"/>
            </a:endParaRP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7EEFC0D6-7E94-A06A-761C-D299D3843B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6" y="2933898"/>
            <a:ext cx="720000" cy="540000"/>
          </a:xfrm>
          <a:prstGeom prst="rect">
            <a:avLst/>
          </a:prstGeom>
        </p:spPr>
      </p:pic>
      <p:pic>
        <p:nvPicPr>
          <p:cNvPr id="36" name="Bildobjekt 35" descr="En bild som visar mat&#10;&#10;Automatiskt genererad beskrivning">
            <a:extLst>
              <a:ext uri="{FF2B5EF4-FFF2-40B4-BE49-F238E27FC236}">
                <a16:creationId xmlns:a16="http://schemas.microsoft.com/office/drawing/2014/main" id="{BA42CD40-FBCD-6F91-D88D-8A40932DB8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3469779"/>
            <a:ext cx="720000" cy="540000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24F611EA-3E45-EB2C-3283-A8916F3F6520}"/>
              </a:ext>
            </a:extLst>
          </p:cNvPr>
          <p:cNvSpPr txBox="1"/>
          <p:nvPr/>
        </p:nvSpPr>
        <p:spPr>
          <a:xfrm>
            <a:off x="812087" y="3573766"/>
            <a:ext cx="1993690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>
                <a:latin typeface="Avenir Book" panose="02000503020000020003" pitchFamily="2" charset="0"/>
              </a:rPr>
              <a:t>Mollusker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Multipla 2–5 mm ljusrosa välavgränsade ”navlade” </a:t>
            </a:r>
            <a:r>
              <a:rPr lang="sv-SE" sz="700" dirty="0" err="1">
                <a:latin typeface="Avenir Book" panose="02000503020000020003" pitchFamily="2" charset="0"/>
              </a:rPr>
              <a:t>papler</a:t>
            </a:r>
            <a:r>
              <a:rPr lang="sv-SE" sz="700" dirty="0">
                <a:latin typeface="Avenir Book" panose="02000503020000020003" pitchFamily="2" charset="0"/>
              </a:rPr>
              <a:t> utspridda över bålen.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225EF72D-AF36-4A6C-11D1-307140322531}"/>
              </a:ext>
            </a:extLst>
          </p:cNvPr>
          <p:cNvSpPr txBox="1"/>
          <p:nvPr/>
        </p:nvSpPr>
        <p:spPr>
          <a:xfrm>
            <a:off x="812087" y="6269464"/>
            <a:ext cx="2067636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Virusexantem</a:t>
            </a:r>
            <a:r>
              <a:rPr lang="sv-SE" sz="700" b="1" dirty="0">
                <a:latin typeface="Avenir Book" panose="02000503020000020003" pitchFamily="2" charset="0"/>
              </a:rPr>
              <a:t> (ospecificerat)</a:t>
            </a:r>
          </a:p>
          <a:p>
            <a:r>
              <a:rPr lang="sv-SE" sz="700" dirty="0" err="1">
                <a:latin typeface="Avenir Book" panose="02000503020000020003" pitchFamily="2" charset="0"/>
              </a:rPr>
              <a:t>Makulopapulöst</a:t>
            </a:r>
            <a:r>
              <a:rPr lang="sv-SE" sz="700" dirty="0">
                <a:latin typeface="Avenir Book" panose="02000503020000020003" pitchFamily="2" charset="0"/>
              </a:rPr>
              <a:t> </a:t>
            </a:r>
            <a:r>
              <a:rPr lang="sv-SE" sz="700" dirty="0" err="1">
                <a:latin typeface="Avenir Book" panose="02000503020000020003" pitchFamily="2" charset="0"/>
              </a:rPr>
              <a:t>exantem</a:t>
            </a:r>
            <a:r>
              <a:rPr lang="sv-SE" sz="700" dirty="0">
                <a:latin typeface="Avenir Book" panose="02000503020000020003" pitchFamily="2" charset="0"/>
              </a:rPr>
              <a:t> utspritt över armar och bål.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8AC4600F-7F04-C93C-C6A6-B165A3D3AF32}"/>
              </a:ext>
            </a:extLst>
          </p:cNvPr>
          <p:cNvSpPr txBox="1"/>
          <p:nvPr/>
        </p:nvSpPr>
        <p:spPr>
          <a:xfrm>
            <a:off x="812087" y="5733097"/>
            <a:ext cx="1993690" cy="323165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Varicella</a:t>
            </a:r>
            <a:r>
              <a:rPr lang="sv-SE" sz="700" b="1" dirty="0">
                <a:latin typeface="Avenir Book" panose="02000503020000020003" pitchFamily="2" charset="0"/>
              </a:rPr>
              <a:t> (vattkoppor)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Multipla 0,5-1 cm stora röda palper/</a:t>
            </a:r>
            <a:r>
              <a:rPr lang="sv-SE" sz="700" dirty="0" err="1">
                <a:latin typeface="Avenir Book" panose="02000503020000020003" pitchFamily="2" charset="0"/>
              </a:rPr>
              <a:t>vesikler</a:t>
            </a:r>
            <a:r>
              <a:rPr lang="sv-SE" sz="700" dirty="0">
                <a:latin typeface="Avenir Book" panose="02000503020000020003" pitchFamily="2" charset="0"/>
              </a:rPr>
              <a:t> i olika stadier och på rodnad botten. </a:t>
            </a:r>
          </a:p>
        </p:txBody>
      </p:sp>
      <p:pic>
        <p:nvPicPr>
          <p:cNvPr id="43" name="Bildobjekt 42" descr="En bild som visar person, inomhus, tatuering, nära&#10;&#10;Automatiskt genererad beskrivning">
            <a:extLst>
              <a:ext uri="{FF2B5EF4-FFF2-40B4-BE49-F238E27FC236}">
                <a16:creationId xmlns:a16="http://schemas.microsoft.com/office/drawing/2014/main" id="{BE82744C-9FE9-9CE2-BD1B-84CCF047AE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" y="6161194"/>
            <a:ext cx="720000" cy="540000"/>
          </a:xfrm>
          <a:prstGeom prst="rect">
            <a:avLst/>
          </a:prstGeom>
        </p:spPr>
      </p:pic>
      <p:pic>
        <p:nvPicPr>
          <p:cNvPr id="44" name="Bildobjekt 43" descr="En bild som visar person, inomhus, tatuering, nära&#10;&#10;Automatiskt genererad beskrivning">
            <a:extLst>
              <a:ext uri="{FF2B5EF4-FFF2-40B4-BE49-F238E27FC236}">
                <a16:creationId xmlns:a16="http://schemas.microsoft.com/office/drawing/2014/main" id="{AA697928-1D1E-274F-440F-C055C5A734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3" y="5624680"/>
            <a:ext cx="720000" cy="540000"/>
          </a:xfrm>
          <a:prstGeom prst="rect">
            <a:avLst/>
          </a:prstGeom>
        </p:spPr>
      </p:pic>
      <p:sp>
        <p:nvSpPr>
          <p:cNvPr id="50" name="textruta 49">
            <a:extLst>
              <a:ext uri="{FF2B5EF4-FFF2-40B4-BE49-F238E27FC236}">
                <a16:creationId xmlns:a16="http://schemas.microsoft.com/office/drawing/2014/main" id="{9AAAB443-64F7-E26F-2D66-DDE6F1C7D039}"/>
              </a:ext>
            </a:extLst>
          </p:cNvPr>
          <p:cNvSpPr txBox="1"/>
          <p:nvPr/>
        </p:nvSpPr>
        <p:spPr>
          <a:xfrm>
            <a:off x="818960" y="1379450"/>
            <a:ext cx="1993690" cy="430887"/>
          </a:xfrm>
          <a:prstGeom prst="rect">
            <a:avLst/>
          </a:prstGeom>
          <a:noFill/>
          <a:ln>
            <a:noFill/>
          </a:ln>
        </p:spPr>
        <p:txBody>
          <a:bodyPr wrap="square" lIns="18000" tIns="0" rIns="10800" bIns="0" rtlCol="0" anchor="t">
            <a:spAutoFit/>
          </a:bodyPr>
          <a:lstStyle/>
          <a:p>
            <a:r>
              <a:rPr lang="sv-SE" sz="700" b="1" dirty="0" err="1">
                <a:latin typeface="Avenir Book" panose="02000503020000020003" pitchFamily="2" charset="0"/>
              </a:rPr>
              <a:t>Exanthema</a:t>
            </a:r>
            <a:r>
              <a:rPr lang="sv-SE" sz="700" b="1" dirty="0">
                <a:latin typeface="Avenir Book" panose="02000503020000020003" pitchFamily="2" charset="0"/>
              </a:rPr>
              <a:t> </a:t>
            </a:r>
            <a:r>
              <a:rPr lang="sv-SE" sz="700" b="1" dirty="0" err="1">
                <a:latin typeface="Avenir Book" panose="02000503020000020003" pitchFamily="2" charset="0"/>
              </a:rPr>
              <a:t>subitum</a:t>
            </a:r>
            <a:r>
              <a:rPr lang="sv-SE" sz="700" b="1" dirty="0">
                <a:latin typeface="Avenir Book" panose="02000503020000020003" pitchFamily="2" charset="0"/>
              </a:rPr>
              <a:t> (tredagarsfeber)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Ljusrosa </a:t>
            </a:r>
            <a:r>
              <a:rPr lang="sv-SE" sz="700" dirty="0" err="1">
                <a:latin typeface="Avenir Book" panose="02000503020000020003" pitchFamily="2" charset="0"/>
              </a:rPr>
              <a:t>makulopapulöst</a:t>
            </a:r>
            <a:r>
              <a:rPr lang="sv-SE" sz="700" dirty="0">
                <a:latin typeface="Avenir Book" panose="02000503020000020003" pitchFamily="2" charset="0"/>
              </a:rPr>
              <a:t> </a:t>
            </a:r>
            <a:r>
              <a:rPr lang="sv-SE" sz="700" dirty="0" err="1">
                <a:latin typeface="Avenir Book" panose="02000503020000020003" pitchFamily="2" charset="0"/>
              </a:rPr>
              <a:t>exantem</a:t>
            </a:r>
            <a:r>
              <a:rPr lang="sv-SE" sz="700" dirty="0">
                <a:latin typeface="Avenir Book" panose="02000503020000020003" pitchFamily="2" charset="0"/>
              </a:rPr>
              <a:t> symmetriskt utspritt över bålen. </a:t>
            </a:r>
          </a:p>
          <a:p>
            <a:r>
              <a:rPr lang="sv-SE" sz="700" dirty="0">
                <a:latin typeface="Avenir Book" panose="02000503020000020003" pitchFamily="2" charset="0"/>
              </a:rPr>
              <a:t>Kliar inte och är inte ömmande.</a:t>
            </a:r>
          </a:p>
        </p:txBody>
      </p:sp>
    </p:spTree>
    <p:extLst>
      <p:ext uri="{BB962C8B-B14F-4D97-AF65-F5344CB8AC3E}">
        <p14:creationId xmlns:p14="http://schemas.microsoft.com/office/powerpoint/2010/main" val="210526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11279</TotalTime>
  <Words>912</Words>
  <Application>Microsoft Office PowerPoint</Application>
  <PresentationFormat>Anpassad</PresentationFormat>
  <Paragraphs>167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Avenir Book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Beskriva hudförändringar</dc:title>
  <dc:creator>Sofia Berglund</dc:creator>
  <cp:lastModifiedBy>Hanna Kyllönen</cp:lastModifiedBy>
  <cp:revision>67</cp:revision>
  <cp:lastPrinted>2022-12-08T08:47:32Z</cp:lastPrinted>
  <dcterms:created xsi:type="dcterms:W3CDTF">2022-11-29T13:31:11Z</dcterms:created>
  <dcterms:modified xsi:type="dcterms:W3CDTF">2023-05-24T11:52:08Z</dcterms:modified>
</cp:coreProperties>
</file>